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7" r:id="rId2"/>
    <p:sldId id="258" r:id="rId3"/>
    <p:sldId id="260" r:id="rId4"/>
    <p:sldId id="261" r:id="rId5"/>
    <p:sldId id="262" r:id="rId6"/>
    <p:sldId id="263" r:id="rId7"/>
    <p:sldId id="264" r:id="rId8"/>
    <p:sldId id="265" r:id="rId9"/>
    <p:sldId id="266" r:id="rId10"/>
    <p:sldId id="267" r:id="rId11"/>
    <p:sldId id="268"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0" d="100"/>
          <a:sy n="60" d="100"/>
        </p:scale>
        <p:origin x="1522" y="4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gif>
</file>

<file path=ppt/media/image2.gif>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E34904-C7F3-4615-9A7B-FF6EC8C1AAA4}" type="datetimeFigureOut">
              <a:rPr lang="en-IN" smtClean="0"/>
              <a:t>02-09-2023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63D595-ECD9-4CE3-8648-6D6D7816905B}" type="slidenum">
              <a:rPr lang="en-IN" smtClean="0"/>
              <a:t>‹#›</a:t>
            </a:fld>
            <a:endParaRPr lang="en-IN"/>
          </a:p>
        </p:txBody>
      </p:sp>
    </p:spTree>
    <p:extLst>
      <p:ext uri="{BB962C8B-B14F-4D97-AF65-F5344CB8AC3E}">
        <p14:creationId xmlns:p14="http://schemas.microsoft.com/office/powerpoint/2010/main" val="29163297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B63D595-ECD9-4CE3-8648-6D6D7816905B}" type="slidenum">
              <a:rPr lang="en-IN" smtClean="0"/>
              <a:t>8</a:t>
            </a:fld>
            <a:endParaRPr lang="en-IN"/>
          </a:p>
        </p:txBody>
      </p:sp>
    </p:spTree>
    <p:extLst>
      <p:ext uri="{BB962C8B-B14F-4D97-AF65-F5344CB8AC3E}">
        <p14:creationId xmlns:p14="http://schemas.microsoft.com/office/powerpoint/2010/main" val="2256355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77521-F1C2-BC42-A3E7-696DCC64097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3B4738C-4D0C-D9A3-A8C7-4A178DE9F7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1509541-0D2E-0767-788C-F5AF65D9FA69}"/>
              </a:ext>
            </a:extLst>
          </p:cNvPr>
          <p:cNvSpPr>
            <a:spLocks noGrp="1"/>
          </p:cNvSpPr>
          <p:nvPr>
            <p:ph type="dt" sz="half" idx="10"/>
          </p:nvPr>
        </p:nvSpPr>
        <p:spPr/>
        <p:txBody>
          <a:bodyPr/>
          <a:lstStyle/>
          <a:p>
            <a:fld id="{3BED9355-0139-4170-A2A7-28293B41011F}" type="datetimeFigureOut">
              <a:rPr lang="en-IN" smtClean="0"/>
              <a:t>02-09-2023</a:t>
            </a:fld>
            <a:endParaRPr lang="en-IN"/>
          </a:p>
        </p:txBody>
      </p:sp>
      <p:sp>
        <p:nvSpPr>
          <p:cNvPr id="5" name="Footer Placeholder 4">
            <a:extLst>
              <a:ext uri="{FF2B5EF4-FFF2-40B4-BE49-F238E27FC236}">
                <a16:creationId xmlns:a16="http://schemas.microsoft.com/office/drawing/2014/main" id="{A0E844B1-E2D5-1494-B97D-6F855E07A49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3ACB6F-57F4-1610-45A2-51B2173F5650}"/>
              </a:ext>
            </a:extLst>
          </p:cNvPr>
          <p:cNvSpPr>
            <a:spLocks noGrp="1"/>
          </p:cNvSpPr>
          <p:nvPr>
            <p:ph type="sldNum" sz="quarter" idx="12"/>
          </p:nvPr>
        </p:nvSpPr>
        <p:spPr/>
        <p:txBody>
          <a:bodyPr/>
          <a:lstStyle/>
          <a:p>
            <a:fld id="{F4044CB4-DC68-41F3-A4ED-73DD73BFED35}" type="slidenum">
              <a:rPr lang="en-IN" smtClean="0"/>
              <a:t>‹#›</a:t>
            </a:fld>
            <a:endParaRPr lang="en-IN"/>
          </a:p>
        </p:txBody>
      </p:sp>
    </p:spTree>
    <p:extLst>
      <p:ext uri="{BB962C8B-B14F-4D97-AF65-F5344CB8AC3E}">
        <p14:creationId xmlns:p14="http://schemas.microsoft.com/office/powerpoint/2010/main" val="37871453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7BFFB-EFB2-1E9B-4585-1E07A1E108A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E03C412-6E49-D372-FEFF-6EDEB57367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0554D9-2B87-C8BD-B0E5-77195C5F6A0F}"/>
              </a:ext>
            </a:extLst>
          </p:cNvPr>
          <p:cNvSpPr>
            <a:spLocks noGrp="1"/>
          </p:cNvSpPr>
          <p:nvPr>
            <p:ph type="dt" sz="half" idx="10"/>
          </p:nvPr>
        </p:nvSpPr>
        <p:spPr/>
        <p:txBody>
          <a:bodyPr/>
          <a:lstStyle/>
          <a:p>
            <a:fld id="{3BED9355-0139-4170-A2A7-28293B41011F}" type="datetimeFigureOut">
              <a:rPr lang="en-IN" smtClean="0"/>
              <a:t>02-09-2023</a:t>
            </a:fld>
            <a:endParaRPr lang="en-IN"/>
          </a:p>
        </p:txBody>
      </p:sp>
      <p:sp>
        <p:nvSpPr>
          <p:cNvPr id="5" name="Footer Placeholder 4">
            <a:extLst>
              <a:ext uri="{FF2B5EF4-FFF2-40B4-BE49-F238E27FC236}">
                <a16:creationId xmlns:a16="http://schemas.microsoft.com/office/drawing/2014/main" id="{35D0BC5C-C288-397F-536A-1C58AD20AE6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AF9F81B-A5AB-8533-63B3-042BA3F6842B}"/>
              </a:ext>
            </a:extLst>
          </p:cNvPr>
          <p:cNvSpPr>
            <a:spLocks noGrp="1"/>
          </p:cNvSpPr>
          <p:nvPr>
            <p:ph type="sldNum" sz="quarter" idx="12"/>
          </p:nvPr>
        </p:nvSpPr>
        <p:spPr/>
        <p:txBody>
          <a:bodyPr/>
          <a:lstStyle/>
          <a:p>
            <a:fld id="{F4044CB4-DC68-41F3-A4ED-73DD73BFED35}" type="slidenum">
              <a:rPr lang="en-IN" smtClean="0"/>
              <a:t>‹#›</a:t>
            </a:fld>
            <a:endParaRPr lang="en-IN"/>
          </a:p>
        </p:txBody>
      </p:sp>
    </p:spTree>
    <p:extLst>
      <p:ext uri="{BB962C8B-B14F-4D97-AF65-F5344CB8AC3E}">
        <p14:creationId xmlns:p14="http://schemas.microsoft.com/office/powerpoint/2010/main" val="1032820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DD24A1-0A88-289F-9864-358E1132218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5474AE6-1D2B-68A0-103C-78AFC4F2D17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60903A-8710-C257-EFF4-551A3C380B7B}"/>
              </a:ext>
            </a:extLst>
          </p:cNvPr>
          <p:cNvSpPr>
            <a:spLocks noGrp="1"/>
          </p:cNvSpPr>
          <p:nvPr>
            <p:ph type="dt" sz="half" idx="10"/>
          </p:nvPr>
        </p:nvSpPr>
        <p:spPr/>
        <p:txBody>
          <a:bodyPr/>
          <a:lstStyle/>
          <a:p>
            <a:fld id="{3BED9355-0139-4170-A2A7-28293B41011F}" type="datetimeFigureOut">
              <a:rPr lang="en-IN" smtClean="0"/>
              <a:t>02-09-2023</a:t>
            </a:fld>
            <a:endParaRPr lang="en-IN"/>
          </a:p>
        </p:txBody>
      </p:sp>
      <p:sp>
        <p:nvSpPr>
          <p:cNvPr id="5" name="Footer Placeholder 4">
            <a:extLst>
              <a:ext uri="{FF2B5EF4-FFF2-40B4-BE49-F238E27FC236}">
                <a16:creationId xmlns:a16="http://schemas.microsoft.com/office/drawing/2014/main" id="{6C3EADBE-6700-2AA2-6F65-DAF070C7A3F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50D74C6-A378-F641-C1CE-DF0F95C35038}"/>
              </a:ext>
            </a:extLst>
          </p:cNvPr>
          <p:cNvSpPr>
            <a:spLocks noGrp="1"/>
          </p:cNvSpPr>
          <p:nvPr>
            <p:ph type="sldNum" sz="quarter" idx="12"/>
          </p:nvPr>
        </p:nvSpPr>
        <p:spPr/>
        <p:txBody>
          <a:bodyPr/>
          <a:lstStyle/>
          <a:p>
            <a:fld id="{F4044CB4-DC68-41F3-A4ED-73DD73BFED35}" type="slidenum">
              <a:rPr lang="en-IN" smtClean="0"/>
              <a:t>‹#›</a:t>
            </a:fld>
            <a:endParaRPr lang="en-IN"/>
          </a:p>
        </p:txBody>
      </p:sp>
    </p:spTree>
    <p:extLst>
      <p:ext uri="{BB962C8B-B14F-4D97-AF65-F5344CB8AC3E}">
        <p14:creationId xmlns:p14="http://schemas.microsoft.com/office/powerpoint/2010/main" val="42460451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AE995-014A-8880-123B-FBC4000D9D0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486AB50-6177-BFB9-D290-42A6A76C04D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B6EF757-A16F-11DF-398B-C1839ED2BC02}"/>
              </a:ext>
            </a:extLst>
          </p:cNvPr>
          <p:cNvSpPr>
            <a:spLocks noGrp="1"/>
          </p:cNvSpPr>
          <p:nvPr>
            <p:ph type="dt" sz="half" idx="10"/>
          </p:nvPr>
        </p:nvSpPr>
        <p:spPr/>
        <p:txBody>
          <a:bodyPr/>
          <a:lstStyle/>
          <a:p>
            <a:fld id="{3BED9355-0139-4170-A2A7-28293B41011F}" type="datetimeFigureOut">
              <a:rPr lang="en-IN" smtClean="0"/>
              <a:t>02-09-2023</a:t>
            </a:fld>
            <a:endParaRPr lang="en-IN"/>
          </a:p>
        </p:txBody>
      </p:sp>
      <p:sp>
        <p:nvSpPr>
          <p:cNvPr id="5" name="Footer Placeholder 4">
            <a:extLst>
              <a:ext uri="{FF2B5EF4-FFF2-40B4-BE49-F238E27FC236}">
                <a16:creationId xmlns:a16="http://schemas.microsoft.com/office/drawing/2014/main" id="{39B4259B-8D51-E129-A63A-0E1676CC569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3D60A4-EF87-1E39-99BE-2D03DB6B1160}"/>
              </a:ext>
            </a:extLst>
          </p:cNvPr>
          <p:cNvSpPr>
            <a:spLocks noGrp="1"/>
          </p:cNvSpPr>
          <p:nvPr>
            <p:ph type="sldNum" sz="quarter" idx="12"/>
          </p:nvPr>
        </p:nvSpPr>
        <p:spPr/>
        <p:txBody>
          <a:bodyPr/>
          <a:lstStyle/>
          <a:p>
            <a:fld id="{F4044CB4-DC68-41F3-A4ED-73DD73BFED35}" type="slidenum">
              <a:rPr lang="en-IN" smtClean="0"/>
              <a:t>‹#›</a:t>
            </a:fld>
            <a:endParaRPr lang="en-IN"/>
          </a:p>
        </p:txBody>
      </p:sp>
    </p:spTree>
    <p:extLst>
      <p:ext uri="{BB962C8B-B14F-4D97-AF65-F5344CB8AC3E}">
        <p14:creationId xmlns:p14="http://schemas.microsoft.com/office/powerpoint/2010/main" val="3931579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79EA8-2CE4-EEAD-0BD5-830F83C017D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78C6CFE-5D40-7164-4B94-96BC98BBC2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CE955A7-EF37-F8D7-264C-1327FC697D39}"/>
              </a:ext>
            </a:extLst>
          </p:cNvPr>
          <p:cNvSpPr>
            <a:spLocks noGrp="1"/>
          </p:cNvSpPr>
          <p:nvPr>
            <p:ph type="dt" sz="half" idx="10"/>
          </p:nvPr>
        </p:nvSpPr>
        <p:spPr/>
        <p:txBody>
          <a:bodyPr/>
          <a:lstStyle/>
          <a:p>
            <a:fld id="{3BED9355-0139-4170-A2A7-28293B41011F}" type="datetimeFigureOut">
              <a:rPr lang="en-IN" smtClean="0"/>
              <a:t>02-09-2023</a:t>
            </a:fld>
            <a:endParaRPr lang="en-IN"/>
          </a:p>
        </p:txBody>
      </p:sp>
      <p:sp>
        <p:nvSpPr>
          <p:cNvPr id="5" name="Footer Placeholder 4">
            <a:extLst>
              <a:ext uri="{FF2B5EF4-FFF2-40B4-BE49-F238E27FC236}">
                <a16:creationId xmlns:a16="http://schemas.microsoft.com/office/drawing/2014/main" id="{6CF43AD4-7A62-2499-54B5-D083B68EED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9C488D0-F45F-98CB-EC4B-901649CC1FD3}"/>
              </a:ext>
            </a:extLst>
          </p:cNvPr>
          <p:cNvSpPr>
            <a:spLocks noGrp="1"/>
          </p:cNvSpPr>
          <p:nvPr>
            <p:ph type="sldNum" sz="quarter" idx="12"/>
          </p:nvPr>
        </p:nvSpPr>
        <p:spPr/>
        <p:txBody>
          <a:bodyPr/>
          <a:lstStyle/>
          <a:p>
            <a:fld id="{F4044CB4-DC68-41F3-A4ED-73DD73BFED35}" type="slidenum">
              <a:rPr lang="en-IN" smtClean="0"/>
              <a:t>‹#›</a:t>
            </a:fld>
            <a:endParaRPr lang="en-IN"/>
          </a:p>
        </p:txBody>
      </p:sp>
    </p:spTree>
    <p:extLst>
      <p:ext uri="{BB962C8B-B14F-4D97-AF65-F5344CB8AC3E}">
        <p14:creationId xmlns:p14="http://schemas.microsoft.com/office/powerpoint/2010/main" val="290761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F7DC6-9B00-84AF-C21A-EB2937B06AB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CBBD034-CE9D-BF40-2FB0-7A1D1B87A66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D368BBB-C569-B823-F8B1-C80864FA51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24486EE-B0B6-DF8A-938B-DDA5DE69E97B}"/>
              </a:ext>
            </a:extLst>
          </p:cNvPr>
          <p:cNvSpPr>
            <a:spLocks noGrp="1"/>
          </p:cNvSpPr>
          <p:nvPr>
            <p:ph type="dt" sz="half" idx="10"/>
          </p:nvPr>
        </p:nvSpPr>
        <p:spPr/>
        <p:txBody>
          <a:bodyPr/>
          <a:lstStyle/>
          <a:p>
            <a:fld id="{3BED9355-0139-4170-A2A7-28293B41011F}" type="datetimeFigureOut">
              <a:rPr lang="en-IN" smtClean="0"/>
              <a:t>02-09-2023</a:t>
            </a:fld>
            <a:endParaRPr lang="en-IN"/>
          </a:p>
        </p:txBody>
      </p:sp>
      <p:sp>
        <p:nvSpPr>
          <p:cNvPr id="6" name="Footer Placeholder 5">
            <a:extLst>
              <a:ext uri="{FF2B5EF4-FFF2-40B4-BE49-F238E27FC236}">
                <a16:creationId xmlns:a16="http://schemas.microsoft.com/office/drawing/2014/main" id="{E2D45560-1DF6-1E90-316C-C6DECCD7682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6487FD7-E397-995A-6BF9-98818E0BD411}"/>
              </a:ext>
            </a:extLst>
          </p:cNvPr>
          <p:cNvSpPr>
            <a:spLocks noGrp="1"/>
          </p:cNvSpPr>
          <p:nvPr>
            <p:ph type="sldNum" sz="quarter" idx="12"/>
          </p:nvPr>
        </p:nvSpPr>
        <p:spPr/>
        <p:txBody>
          <a:bodyPr/>
          <a:lstStyle/>
          <a:p>
            <a:fld id="{F4044CB4-DC68-41F3-A4ED-73DD73BFED35}" type="slidenum">
              <a:rPr lang="en-IN" smtClean="0"/>
              <a:t>‹#›</a:t>
            </a:fld>
            <a:endParaRPr lang="en-IN"/>
          </a:p>
        </p:txBody>
      </p:sp>
    </p:spTree>
    <p:extLst>
      <p:ext uri="{BB962C8B-B14F-4D97-AF65-F5344CB8AC3E}">
        <p14:creationId xmlns:p14="http://schemas.microsoft.com/office/powerpoint/2010/main" val="1269459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3F8EA-4C9D-B2BF-9B66-A7F00D791A4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9BC744F-6EF7-14D2-1522-080692C839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21171F-CC02-A6DC-F7AB-BD0F87B5B5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29910D9-2C28-61A9-6BAF-A9D563D2C1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D9EEA7-9E25-0D75-D192-D35F577AF70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F3AA9F8-A06D-C9BB-457D-38BF3E774BF6}"/>
              </a:ext>
            </a:extLst>
          </p:cNvPr>
          <p:cNvSpPr>
            <a:spLocks noGrp="1"/>
          </p:cNvSpPr>
          <p:nvPr>
            <p:ph type="dt" sz="half" idx="10"/>
          </p:nvPr>
        </p:nvSpPr>
        <p:spPr/>
        <p:txBody>
          <a:bodyPr/>
          <a:lstStyle/>
          <a:p>
            <a:fld id="{3BED9355-0139-4170-A2A7-28293B41011F}" type="datetimeFigureOut">
              <a:rPr lang="en-IN" smtClean="0"/>
              <a:t>02-09-2023</a:t>
            </a:fld>
            <a:endParaRPr lang="en-IN"/>
          </a:p>
        </p:txBody>
      </p:sp>
      <p:sp>
        <p:nvSpPr>
          <p:cNvPr id="8" name="Footer Placeholder 7">
            <a:extLst>
              <a:ext uri="{FF2B5EF4-FFF2-40B4-BE49-F238E27FC236}">
                <a16:creationId xmlns:a16="http://schemas.microsoft.com/office/drawing/2014/main" id="{BF3A4708-5E92-2B3D-CA49-30A06F0E388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BD1D0B52-8B4A-9B5D-E2E6-CF3201C08A91}"/>
              </a:ext>
            </a:extLst>
          </p:cNvPr>
          <p:cNvSpPr>
            <a:spLocks noGrp="1"/>
          </p:cNvSpPr>
          <p:nvPr>
            <p:ph type="sldNum" sz="quarter" idx="12"/>
          </p:nvPr>
        </p:nvSpPr>
        <p:spPr/>
        <p:txBody>
          <a:bodyPr/>
          <a:lstStyle/>
          <a:p>
            <a:fld id="{F4044CB4-DC68-41F3-A4ED-73DD73BFED35}" type="slidenum">
              <a:rPr lang="en-IN" smtClean="0"/>
              <a:t>‹#›</a:t>
            </a:fld>
            <a:endParaRPr lang="en-IN"/>
          </a:p>
        </p:txBody>
      </p:sp>
    </p:spTree>
    <p:extLst>
      <p:ext uri="{BB962C8B-B14F-4D97-AF65-F5344CB8AC3E}">
        <p14:creationId xmlns:p14="http://schemas.microsoft.com/office/powerpoint/2010/main" val="3324608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CDF54-191F-7CF9-C620-D19AA94A5A9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C790641-66F7-DDDB-B6B9-291B13F30B6C}"/>
              </a:ext>
            </a:extLst>
          </p:cNvPr>
          <p:cNvSpPr>
            <a:spLocks noGrp="1"/>
          </p:cNvSpPr>
          <p:nvPr>
            <p:ph type="dt" sz="half" idx="10"/>
          </p:nvPr>
        </p:nvSpPr>
        <p:spPr/>
        <p:txBody>
          <a:bodyPr/>
          <a:lstStyle/>
          <a:p>
            <a:fld id="{3BED9355-0139-4170-A2A7-28293B41011F}" type="datetimeFigureOut">
              <a:rPr lang="en-IN" smtClean="0"/>
              <a:t>02-09-2023</a:t>
            </a:fld>
            <a:endParaRPr lang="en-IN"/>
          </a:p>
        </p:txBody>
      </p:sp>
      <p:sp>
        <p:nvSpPr>
          <p:cNvPr id="4" name="Footer Placeholder 3">
            <a:extLst>
              <a:ext uri="{FF2B5EF4-FFF2-40B4-BE49-F238E27FC236}">
                <a16:creationId xmlns:a16="http://schemas.microsoft.com/office/drawing/2014/main" id="{4A8A9CE4-82AF-A489-FE87-6F5BCA67AD1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91BEC61-F1C5-11DC-2657-4002DC6B3BE3}"/>
              </a:ext>
            </a:extLst>
          </p:cNvPr>
          <p:cNvSpPr>
            <a:spLocks noGrp="1"/>
          </p:cNvSpPr>
          <p:nvPr>
            <p:ph type="sldNum" sz="quarter" idx="12"/>
          </p:nvPr>
        </p:nvSpPr>
        <p:spPr/>
        <p:txBody>
          <a:bodyPr/>
          <a:lstStyle/>
          <a:p>
            <a:fld id="{F4044CB4-DC68-41F3-A4ED-73DD73BFED35}" type="slidenum">
              <a:rPr lang="en-IN" smtClean="0"/>
              <a:t>‹#›</a:t>
            </a:fld>
            <a:endParaRPr lang="en-IN"/>
          </a:p>
        </p:txBody>
      </p:sp>
    </p:spTree>
    <p:extLst>
      <p:ext uri="{BB962C8B-B14F-4D97-AF65-F5344CB8AC3E}">
        <p14:creationId xmlns:p14="http://schemas.microsoft.com/office/powerpoint/2010/main" val="1920938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DB4159-D1D9-3EF6-D6E7-FCCA54AA2A15}"/>
              </a:ext>
            </a:extLst>
          </p:cNvPr>
          <p:cNvSpPr>
            <a:spLocks noGrp="1"/>
          </p:cNvSpPr>
          <p:nvPr>
            <p:ph type="dt" sz="half" idx="10"/>
          </p:nvPr>
        </p:nvSpPr>
        <p:spPr/>
        <p:txBody>
          <a:bodyPr/>
          <a:lstStyle/>
          <a:p>
            <a:fld id="{3BED9355-0139-4170-A2A7-28293B41011F}" type="datetimeFigureOut">
              <a:rPr lang="en-IN" smtClean="0"/>
              <a:t>02-09-2023</a:t>
            </a:fld>
            <a:endParaRPr lang="en-IN"/>
          </a:p>
        </p:txBody>
      </p:sp>
      <p:sp>
        <p:nvSpPr>
          <p:cNvPr id="3" name="Footer Placeholder 2">
            <a:extLst>
              <a:ext uri="{FF2B5EF4-FFF2-40B4-BE49-F238E27FC236}">
                <a16:creationId xmlns:a16="http://schemas.microsoft.com/office/drawing/2014/main" id="{ACBC5724-2A07-1461-2054-845D7D644FD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FAD3C05-7067-3442-488B-F22084AC9F19}"/>
              </a:ext>
            </a:extLst>
          </p:cNvPr>
          <p:cNvSpPr>
            <a:spLocks noGrp="1"/>
          </p:cNvSpPr>
          <p:nvPr>
            <p:ph type="sldNum" sz="quarter" idx="12"/>
          </p:nvPr>
        </p:nvSpPr>
        <p:spPr/>
        <p:txBody>
          <a:bodyPr/>
          <a:lstStyle/>
          <a:p>
            <a:fld id="{F4044CB4-DC68-41F3-A4ED-73DD73BFED35}" type="slidenum">
              <a:rPr lang="en-IN" smtClean="0"/>
              <a:t>‹#›</a:t>
            </a:fld>
            <a:endParaRPr lang="en-IN"/>
          </a:p>
        </p:txBody>
      </p:sp>
    </p:spTree>
    <p:extLst>
      <p:ext uri="{BB962C8B-B14F-4D97-AF65-F5344CB8AC3E}">
        <p14:creationId xmlns:p14="http://schemas.microsoft.com/office/powerpoint/2010/main" val="28317565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86919-81A7-FA6E-E3E5-63CFA97620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8CA120A-59C0-E339-EC43-62922212B7D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85E3775-89FB-B658-236E-483D48E1C0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8D5841-AE80-0E24-69A2-122BB444D4B2}"/>
              </a:ext>
            </a:extLst>
          </p:cNvPr>
          <p:cNvSpPr>
            <a:spLocks noGrp="1"/>
          </p:cNvSpPr>
          <p:nvPr>
            <p:ph type="dt" sz="half" idx="10"/>
          </p:nvPr>
        </p:nvSpPr>
        <p:spPr/>
        <p:txBody>
          <a:bodyPr/>
          <a:lstStyle/>
          <a:p>
            <a:fld id="{3BED9355-0139-4170-A2A7-28293B41011F}" type="datetimeFigureOut">
              <a:rPr lang="en-IN" smtClean="0"/>
              <a:t>02-09-2023</a:t>
            </a:fld>
            <a:endParaRPr lang="en-IN"/>
          </a:p>
        </p:txBody>
      </p:sp>
      <p:sp>
        <p:nvSpPr>
          <p:cNvPr id="6" name="Footer Placeholder 5">
            <a:extLst>
              <a:ext uri="{FF2B5EF4-FFF2-40B4-BE49-F238E27FC236}">
                <a16:creationId xmlns:a16="http://schemas.microsoft.com/office/drawing/2014/main" id="{2F6B7124-FEAF-B00A-0DC1-C6AA00DB995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630CFB1-7E86-B652-28E4-3394515DEADE}"/>
              </a:ext>
            </a:extLst>
          </p:cNvPr>
          <p:cNvSpPr>
            <a:spLocks noGrp="1"/>
          </p:cNvSpPr>
          <p:nvPr>
            <p:ph type="sldNum" sz="quarter" idx="12"/>
          </p:nvPr>
        </p:nvSpPr>
        <p:spPr/>
        <p:txBody>
          <a:bodyPr/>
          <a:lstStyle/>
          <a:p>
            <a:fld id="{F4044CB4-DC68-41F3-A4ED-73DD73BFED35}" type="slidenum">
              <a:rPr lang="en-IN" smtClean="0"/>
              <a:t>‹#›</a:t>
            </a:fld>
            <a:endParaRPr lang="en-IN"/>
          </a:p>
        </p:txBody>
      </p:sp>
    </p:spTree>
    <p:extLst>
      <p:ext uri="{BB962C8B-B14F-4D97-AF65-F5344CB8AC3E}">
        <p14:creationId xmlns:p14="http://schemas.microsoft.com/office/powerpoint/2010/main" val="2840094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6C004-E223-58FA-6B5B-04CEFE7373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5FA0034-9653-547E-BAC9-014565B8BF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7DCFAC9-7A1F-208B-8247-722541E2CB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2E0D28-041E-69EC-B027-473E0271531A}"/>
              </a:ext>
            </a:extLst>
          </p:cNvPr>
          <p:cNvSpPr>
            <a:spLocks noGrp="1"/>
          </p:cNvSpPr>
          <p:nvPr>
            <p:ph type="dt" sz="half" idx="10"/>
          </p:nvPr>
        </p:nvSpPr>
        <p:spPr/>
        <p:txBody>
          <a:bodyPr/>
          <a:lstStyle/>
          <a:p>
            <a:fld id="{3BED9355-0139-4170-A2A7-28293B41011F}" type="datetimeFigureOut">
              <a:rPr lang="en-IN" smtClean="0"/>
              <a:t>02-09-2023</a:t>
            </a:fld>
            <a:endParaRPr lang="en-IN"/>
          </a:p>
        </p:txBody>
      </p:sp>
      <p:sp>
        <p:nvSpPr>
          <p:cNvPr id="6" name="Footer Placeholder 5">
            <a:extLst>
              <a:ext uri="{FF2B5EF4-FFF2-40B4-BE49-F238E27FC236}">
                <a16:creationId xmlns:a16="http://schemas.microsoft.com/office/drawing/2014/main" id="{0662413C-B0A4-04A9-284F-66F749ED248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B62D076-F924-8300-F26F-3F37F6B0C68D}"/>
              </a:ext>
            </a:extLst>
          </p:cNvPr>
          <p:cNvSpPr>
            <a:spLocks noGrp="1"/>
          </p:cNvSpPr>
          <p:nvPr>
            <p:ph type="sldNum" sz="quarter" idx="12"/>
          </p:nvPr>
        </p:nvSpPr>
        <p:spPr/>
        <p:txBody>
          <a:bodyPr/>
          <a:lstStyle/>
          <a:p>
            <a:fld id="{F4044CB4-DC68-41F3-A4ED-73DD73BFED35}" type="slidenum">
              <a:rPr lang="en-IN" smtClean="0"/>
              <a:t>‹#›</a:t>
            </a:fld>
            <a:endParaRPr lang="en-IN"/>
          </a:p>
        </p:txBody>
      </p:sp>
    </p:spTree>
    <p:extLst>
      <p:ext uri="{BB962C8B-B14F-4D97-AF65-F5344CB8AC3E}">
        <p14:creationId xmlns:p14="http://schemas.microsoft.com/office/powerpoint/2010/main" val="19900777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CDD449-AE2A-F24E-F961-123F5E0749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C48A3BA-6A3A-F332-B2C1-8B871AF8C6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067F3E-49B8-F7D5-E3BC-7E05CE2781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ED9355-0139-4170-A2A7-28293B41011F}" type="datetimeFigureOut">
              <a:rPr lang="en-IN" smtClean="0"/>
              <a:t>02-09-2023</a:t>
            </a:fld>
            <a:endParaRPr lang="en-IN"/>
          </a:p>
        </p:txBody>
      </p:sp>
      <p:sp>
        <p:nvSpPr>
          <p:cNvPr id="5" name="Footer Placeholder 4">
            <a:extLst>
              <a:ext uri="{FF2B5EF4-FFF2-40B4-BE49-F238E27FC236}">
                <a16:creationId xmlns:a16="http://schemas.microsoft.com/office/drawing/2014/main" id="{33C4DCE6-786B-2F20-8CCC-9B975C868BA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9B57EF1-165D-B592-4C3C-7335A3D6E3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044CB4-DC68-41F3-A4ED-73DD73BFED35}" type="slidenum">
              <a:rPr lang="en-IN" smtClean="0"/>
              <a:t>‹#›</a:t>
            </a:fld>
            <a:endParaRPr lang="en-IN"/>
          </a:p>
        </p:txBody>
      </p:sp>
    </p:spTree>
    <p:extLst>
      <p:ext uri="{BB962C8B-B14F-4D97-AF65-F5344CB8AC3E}">
        <p14:creationId xmlns:p14="http://schemas.microsoft.com/office/powerpoint/2010/main" val="32497321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8" name="Picture 4" descr="via GIPHY | Giphy, Gif, Machine learning">
            <a:extLst>
              <a:ext uri="{FF2B5EF4-FFF2-40B4-BE49-F238E27FC236}">
                <a16:creationId xmlns:a16="http://schemas.microsoft.com/office/drawing/2014/main" id="{06AFD9C1-190A-AA44-556E-13C25FC5DD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316" y="213851"/>
            <a:ext cx="6430297" cy="643029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F940780-DA8A-233F-D529-93BB1CDC891E}"/>
              </a:ext>
            </a:extLst>
          </p:cNvPr>
          <p:cNvSpPr txBox="1"/>
          <p:nvPr/>
        </p:nvSpPr>
        <p:spPr>
          <a:xfrm>
            <a:off x="6331974" y="1091381"/>
            <a:ext cx="5524217" cy="3785652"/>
          </a:xfrm>
          <a:prstGeom prst="rect">
            <a:avLst/>
          </a:prstGeom>
          <a:noFill/>
        </p:spPr>
        <p:txBody>
          <a:bodyPr wrap="square" rtlCol="0">
            <a:spAutoFit/>
          </a:bodyPr>
          <a:lstStyle/>
          <a:p>
            <a:r>
              <a:rPr lang="en-US" sz="6000" b="1" i="1" dirty="0">
                <a:solidFill>
                  <a:srgbClr val="D1D5DB"/>
                </a:solidFill>
                <a:effectLst/>
                <a:latin typeface="Söhne"/>
              </a:rPr>
              <a:t>Machine Learning: From Clueless to Genius... Sort of</a:t>
            </a:r>
            <a:endParaRPr lang="en-IN" sz="6000" b="1" i="1" dirty="0">
              <a:solidFill>
                <a:schemeClr val="bg1"/>
              </a:solidFill>
            </a:endParaRPr>
          </a:p>
        </p:txBody>
      </p:sp>
    </p:spTree>
    <p:extLst>
      <p:ext uri="{BB962C8B-B14F-4D97-AF65-F5344CB8AC3E}">
        <p14:creationId xmlns:p14="http://schemas.microsoft.com/office/powerpoint/2010/main" val="941969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D3B067-3222-0C6F-E4A3-D500C7C767BE}"/>
              </a:ext>
            </a:extLst>
          </p:cNvPr>
          <p:cNvSpPr txBox="1"/>
          <p:nvPr/>
        </p:nvSpPr>
        <p:spPr>
          <a:xfrm>
            <a:off x="3065546" y="0"/>
            <a:ext cx="6060907" cy="707886"/>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Data in Machine Learning</a:t>
            </a:r>
          </a:p>
        </p:txBody>
      </p:sp>
      <p:sp>
        <p:nvSpPr>
          <p:cNvPr id="3" name="TextBox 2">
            <a:extLst>
              <a:ext uri="{FF2B5EF4-FFF2-40B4-BE49-F238E27FC236}">
                <a16:creationId xmlns:a16="http://schemas.microsoft.com/office/drawing/2014/main" id="{A5E131FF-8C5B-1D94-3242-4F4A0B9ED863}"/>
              </a:ext>
            </a:extLst>
          </p:cNvPr>
          <p:cNvSpPr txBox="1"/>
          <p:nvPr/>
        </p:nvSpPr>
        <p:spPr>
          <a:xfrm>
            <a:off x="468086" y="1665514"/>
            <a:ext cx="3331026" cy="2800767"/>
          </a:xfrm>
          <a:prstGeom prst="rect">
            <a:avLst/>
          </a:prstGeom>
          <a:noFill/>
        </p:spPr>
        <p:txBody>
          <a:bodyPr wrap="square" rtlCol="0">
            <a:spAutoFit/>
          </a:bodyPr>
          <a:lstStyle/>
          <a:p>
            <a:r>
              <a:rPr lang="en-IN" sz="4000" b="1" i="1" dirty="0">
                <a:effectLst>
                  <a:outerShdw blurRad="38100" dist="38100" dir="2700000" algn="tl">
                    <a:srgbClr val="000000">
                      <a:alpha val="43137"/>
                    </a:srgbClr>
                  </a:outerShdw>
                </a:effectLst>
              </a:rPr>
              <a:t>Training Data</a:t>
            </a:r>
          </a:p>
          <a:p>
            <a:endParaRPr lang="en-IN" sz="4000" b="1" i="1" dirty="0">
              <a:effectLst>
                <a:outerShdw blurRad="38100" dist="38100" dir="2700000" algn="tl">
                  <a:srgbClr val="000000">
                    <a:alpha val="43137"/>
                  </a:srgbClr>
                </a:outerShdw>
              </a:effectLst>
            </a:endParaRPr>
          </a:p>
          <a:p>
            <a:r>
              <a:rPr lang="en-IN" sz="3200" i="1" dirty="0">
                <a:effectLst>
                  <a:outerShdw blurRad="38100" dist="38100" dir="2700000" algn="tl">
                    <a:srgbClr val="000000">
                      <a:alpha val="43137"/>
                    </a:srgbClr>
                  </a:outerShdw>
                </a:effectLst>
              </a:rPr>
              <a:t>The data on which you train your model</a:t>
            </a:r>
          </a:p>
        </p:txBody>
      </p:sp>
      <p:sp>
        <p:nvSpPr>
          <p:cNvPr id="4" name="Rectangle: Rounded Corners 3">
            <a:extLst>
              <a:ext uri="{FF2B5EF4-FFF2-40B4-BE49-F238E27FC236}">
                <a16:creationId xmlns:a16="http://schemas.microsoft.com/office/drawing/2014/main" id="{68D1F041-1C66-B1F6-1F39-CB5C9B85FDF2}"/>
              </a:ext>
            </a:extLst>
          </p:cNvPr>
          <p:cNvSpPr/>
          <p:nvPr/>
        </p:nvSpPr>
        <p:spPr>
          <a:xfrm>
            <a:off x="468086" y="1654470"/>
            <a:ext cx="3167741" cy="3004611"/>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85C6D000-5E42-4BE5-E7D0-DBD2390A3816}"/>
              </a:ext>
            </a:extLst>
          </p:cNvPr>
          <p:cNvSpPr txBox="1"/>
          <p:nvPr/>
        </p:nvSpPr>
        <p:spPr>
          <a:xfrm>
            <a:off x="4082144" y="2841171"/>
            <a:ext cx="3570516" cy="2800767"/>
          </a:xfrm>
          <a:prstGeom prst="rect">
            <a:avLst/>
          </a:prstGeom>
          <a:noFill/>
        </p:spPr>
        <p:txBody>
          <a:bodyPr wrap="square" rtlCol="0">
            <a:spAutoFit/>
          </a:bodyPr>
          <a:lstStyle/>
          <a:p>
            <a:r>
              <a:rPr lang="en-IN" sz="4000" b="1" i="1" dirty="0">
                <a:effectLst>
                  <a:outerShdw blurRad="38100" dist="38100" dir="2700000" algn="tl">
                    <a:srgbClr val="000000">
                      <a:alpha val="43137"/>
                    </a:srgbClr>
                  </a:outerShdw>
                </a:effectLst>
              </a:rPr>
              <a:t>Validation Data</a:t>
            </a:r>
          </a:p>
          <a:p>
            <a:endParaRPr lang="en-IN" sz="4000" b="1" i="1" dirty="0">
              <a:effectLst>
                <a:outerShdw blurRad="38100" dist="38100" dir="2700000" algn="tl">
                  <a:srgbClr val="000000">
                    <a:alpha val="43137"/>
                  </a:srgbClr>
                </a:outerShdw>
              </a:effectLst>
            </a:endParaRPr>
          </a:p>
          <a:p>
            <a:r>
              <a:rPr lang="en-IN" sz="3200" i="1" dirty="0">
                <a:effectLst>
                  <a:outerShdw blurRad="38100" dist="38100" dir="2700000" algn="tl">
                    <a:srgbClr val="000000">
                      <a:alpha val="43137"/>
                    </a:srgbClr>
                  </a:outerShdw>
                </a:effectLst>
              </a:rPr>
              <a:t>The data on which you validate your model</a:t>
            </a:r>
          </a:p>
        </p:txBody>
      </p:sp>
      <p:sp>
        <p:nvSpPr>
          <p:cNvPr id="6" name="Rectangle: Rounded Corners 5">
            <a:extLst>
              <a:ext uri="{FF2B5EF4-FFF2-40B4-BE49-F238E27FC236}">
                <a16:creationId xmlns:a16="http://schemas.microsoft.com/office/drawing/2014/main" id="{73545D3C-30D7-E9E9-71BE-77676406E69C}"/>
              </a:ext>
            </a:extLst>
          </p:cNvPr>
          <p:cNvSpPr/>
          <p:nvPr/>
        </p:nvSpPr>
        <p:spPr>
          <a:xfrm>
            <a:off x="4082144" y="2841169"/>
            <a:ext cx="3527889" cy="2928259"/>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223C63BA-E80E-869A-D667-1C096D21EA56}"/>
              </a:ext>
            </a:extLst>
          </p:cNvPr>
          <p:cNvSpPr txBox="1"/>
          <p:nvPr/>
        </p:nvSpPr>
        <p:spPr>
          <a:xfrm>
            <a:off x="8022772" y="4267200"/>
            <a:ext cx="2846292" cy="707886"/>
          </a:xfrm>
          <a:prstGeom prst="rect">
            <a:avLst/>
          </a:prstGeom>
          <a:noFill/>
        </p:spPr>
        <p:txBody>
          <a:bodyPr wrap="none" rtlCol="0">
            <a:spAutoFit/>
          </a:bodyPr>
          <a:lstStyle/>
          <a:p>
            <a:r>
              <a:rPr lang="en-IN" sz="4000" b="1" i="1" dirty="0">
                <a:effectLst>
                  <a:outerShdw blurRad="38100" dist="38100" dir="2700000" algn="tl">
                    <a:srgbClr val="000000">
                      <a:alpha val="43137"/>
                    </a:srgbClr>
                  </a:outerShdw>
                </a:effectLst>
              </a:rPr>
              <a:t>Testing Data</a:t>
            </a:r>
          </a:p>
        </p:txBody>
      </p:sp>
      <p:sp>
        <p:nvSpPr>
          <p:cNvPr id="8" name="Rectangle: Rounded Corners 7">
            <a:extLst>
              <a:ext uri="{FF2B5EF4-FFF2-40B4-BE49-F238E27FC236}">
                <a16:creationId xmlns:a16="http://schemas.microsoft.com/office/drawing/2014/main" id="{9804952A-4485-013E-6935-A2CBBDC3EE08}"/>
              </a:ext>
            </a:extLst>
          </p:cNvPr>
          <p:cNvSpPr/>
          <p:nvPr/>
        </p:nvSpPr>
        <p:spPr>
          <a:xfrm>
            <a:off x="7900334" y="4267200"/>
            <a:ext cx="3091167" cy="707886"/>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0" name="Straight Connector 9">
            <a:extLst>
              <a:ext uri="{FF2B5EF4-FFF2-40B4-BE49-F238E27FC236}">
                <a16:creationId xmlns:a16="http://schemas.microsoft.com/office/drawing/2014/main" id="{FDC1B45F-41CF-3C3E-1250-F292F83CA02E}"/>
              </a:ext>
            </a:extLst>
          </p:cNvPr>
          <p:cNvCxnSpPr>
            <a:stCxn id="2" idx="2"/>
          </p:cNvCxnSpPr>
          <p:nvPr/>
        </p:nvCxnSpPr>
        <p:spPr>
          <a:xfrm flipH="1">
            <a:off x="6095999" y="707886"/>
            <a:ext cx="1" cy="4460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AD6132F-8255-7412-8095-E45AE0BE8F90}"/>
              </a:ext>
            </a:extLst>
          </p:cNvPr>
          <p:cNvCxnSpPr>
            <a:cxnSpLocks/>
          </p:cNvCxnSpPr>
          <p:nvPr/>
        </p:nvCxnSpPr>
        <p:spPr>
          <a:xfrm flipH="1">
            <a:off x="1894114" y="1175657"/>
            <a:ext cx="4201885"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EB27998-6BB6-F42F-E4AB-2C4F3D9F52AB}"/>
              </a:ext>
            </a:extLst>
          </p:cNvPr>
          <p:cNvCxnSpPr>
            <a:cxnSpLocks/>
          </p:cNvCxnSpPr>
          <p:nvPr/>
        </p:nvCxnSpPr>
        <p:spPr>
          <a:xfrm>
            <a:off x="6096000" y="1175657"/>
            <a:ext cx="0" cy="14478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390E7D-1567-A47F-99B7-19BCF4D4B8AC}"/>
              </a:ext>
            </a:extLst>
          </p:cNvPr>
          <p:cNvCxnSpPr>
            <a:cxnSpLocks/>
          </p:cNvCxnSpPr>
          <p:nvPr/>
        </p:nvCxnSpPr>
        <p:spPr>
          <a:xfrm flipH="1" flipV="1">
            <a:off x="6095999" y="1175656"/>
            <a:ext cx="3570516" cy="1"/>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94F8BDD-2C54-0D62-95DA-4383127956BC}"/>
              </a:ext>
            </a:extLst>
          </p:cNvPr>
          <p:cNvCxnSpPr>
            <a:cxnSpLocks/>
          </p:cNvCxnSpPr>
          <p:nvPr/>
        </p:nvCxnSpPr>
        <p:spPr>
          <a:xfrm>
            <a:off x="9644743" y="1175657"/>
            <a:ext cx="0" cy="2623457"/>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6340BFC-96D9-A3BE-B20E-E3428E1C932C}"/>
              </a:ext>
            </a:extLst>
          </p:cNvPr>
          <p:cNvCxnSpPr>
            <a:cxnSpLocks/>
          </p:cNvCxnSpPr>
          <p:nvPr/>
        </p:nvCxnSpPr>
        <p:spPr>
          <a:xfrm flipH="1">
            <a:off x="1915886" y="1175656"/>
            <a:ext cx="1" cy="260943"/>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70718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D3B067-3222-0C6F-E4A3-D500C7C767BE}"/>
              </a:ext>
            </a:extLst>
          </p:cNvPr>
          <p:cNvSpPr txBox="1"/>
          <p:nvPr/>
        </p:nvSpPr>
        <p:spPr>
          <a:xfrm>
            <a:off x="3065546" y="0"/>
            <a:ext cx="6060907" cy="707886"/>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Data in Machine Learning</a:t>
            </a:r>
          </a:p>
        </p:txBody>
      </p:sp>
      <p:sp>
        <p:nvSpPr>
          <p:cNvPr id="3" name="TextBox 2">
            <a:extLst>
              <a:ext uri="{FF2B5EF4-FFF2-40B4-BE49-F238E27FC236}">
                <a16:creationId xmlns:a16="http://schemas.microsoft.com/office/drawing/2014/main" id="{A5E131FF-8C5B-1D94-3242-4F4A0B9ED863}"/>
              </a:ext>
            </a:extLst>
          </p:cNvPr>
          <p:cNvSpPr txBox="1"/>
          <p:nvPr/>
        </p:nvSpPr>
        <p:spPr>
          <a:xfrm>
            <a:off x="468086" y="1665514"/>
            <a:ext cx="3331026" cy="2800767"/>
          </a:xfrm>
          <a:prstGeom prst="rect">
            <a:avLst/>
          </a:prstGeom>
          <a:noFill/>
        </p:spPr>
        <p:txBody>
          <a:bodyPr wrap="square" rtlCol="0">
            <a:spAutoFit/>
          </a:bodyPr>
          <a:lstStyle/>
          <a:p>
            <a:r>
              <a:rPr lang="en-IN" sz="4000" b="1" i="1" dirty="0">
                <a:effectLst>
                  <a:outerShdw blurRad="38100" dist="38100" dir="2700000" algn="tl">
                    <a:srgbClr val="000000">
                      <a:alpha val="43137"/>
                    </a:srgbClr>
                  </a:outerShdw>
                </a:effectLst>
              </a:rPr>
              <a:t>Training Data</a:t>
            </a:r>
          </a:p>
          <a:p>
            <a:endParaRPr lang="en-IN" sz="4000" b="1" i="1" dirty="0">
              <a:effectLst>
                <a:outerShdw blurRad="38100" dist="38100" dir="2700000" algn="tl">
                  <a:srgbClr val="000000">
                    <a:alpha val="43137"/>
                  </a:srgbClr>
                </a:outerShdw>
              </a:effectLst>
            </a:endParaRPr>
          </a:p>
          <a:p>
            <a:r>
              <a:rPr lang="en-IN" sz="3200" i="1" dirty="0">
                <a:effectLst>
                  <a:outerShdw blurRad="38100" dist="38100" dir="2700000" algn="tl">
                    <a:srgbClr val="000000">
                      <a:alpha val="43137"/>
                    </a:srgbClr>
                  </a:outerShdw>
                </a:effectLst>
              </a:rPr>
              <a:t>The data on which you train your model</a:t>
            </a:r>
          </a:p>
        </p:txBody>
      </p:sp>
      <p:sp>
        <p:nvSpPr>
          <p:cNvPr id="4" name="Rectangle: Rounded Corners 3">
            <a:extLst>
              <a:ext uri="{FF2B5EF4-FFF2-40B4-BE49-F238E27FC236}">
                <a16:creationId xmlns:a16="http://schemas.microsoft.com/office/drawing/2014/main" id="{68D1F041-1C66-B1F6-1F39-CB5C9B85FDF2}"/>
              </a:ext>
            </a:extLst>
          </p:cNvPr>
          <p:cNvSpPr/>
          <p:nvPr/>
        </p:nvSpPr>
        <p:spPr>
          <a:xfrm>
            <a:off x="468086" y="1654470"/>
            <a:ext cx="3167741" cy="3004611"/>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85C6D000-5E42-4BE5-E7D0-DBD2390A3816}"/>
              </a:ext>
            </a:extLst>
          </p:cNvPr>
          <p:cNvSpPr txBox="1"/>
          <p:nvPr/>
        </p:nvSpPr>
        <p:spPr>
          <a:xfrm>
            <a:off x="4082144" y="2841171"/>
            <a:ext cx="3570516" cy="2800767"/>
          </a:xfrm>
          <a:prstGeom prst="rect">
            <a:avLst/>
          </a:prstGeom>
          <a:noFill/>
        </p:spPr>
        <p:txBody>
          <a:bodyPr wrap="square" rtlCol="0">
            <a:spAutoFit/>
          </a:bodyPr>
          <a:lstStyle/>
          <a:p>
            <a:r>
              <a:rPr lang="en-IN" sz="4000" b="1" i="1" dirty="0">
                <a:effectLst>
                  <a:outerShdw blurRad="38100" dist="38100" dir="2700000" algn="tl">
                    <a:srgbClr val="000000">
                      <a:alpha val="43137"/>
                    </a:srgbClr>
                  </a:outerShdw>
                </a:effectLst>
              </a:rPr>
              <a:t>Validation Data</a:t>
            </a:r>
          </a:p>
          <a:p>
            <a:endParaRPr lang="en-IN" sz="4000" b="1" i="1" dirty="0">
              <a:effectLst>
                <a:outerShdw blurRad="38100" dist="38100" dir="2700000" algn="tl">
                  <a:srgbClr val="000000">
                    <a:alpha val="43137"/>
                  </a:srgbClr>
                </a:outerShdw>
              </a:effectLst>
            </a:endParaRPr>
          </a:p>
          <a:p>
            <a:r>
              <a:rPr lang="en-IN" sz="3200" i="1" dirty="0">
                <a:effectLst>
                  <a:outerShdw blurRad="38100" dist="38100" dir="2700000" algn="tl">
                    <a:srgbClr val="000000">
                      <a:alpha val="43137"/>
                    </a:srgbClr>
                  </a:outerShdw>
                </a:effectLst>
              </a:rPr>
              <a:t>The data on which you validate your model</a:t>
            </a:r>
          </a:p>
        </p:txBody>
      </p:sp>
      <p:sp>
        <p:nvSpPr>
          <p:cNvPr id="6" name="Rectangle: Rounded Corners 5">
            <a:extLst>
              <a:ext uri="{FF2B5EF4-FFF2-40B4-BE49-F238E27FC236}">
                <a16:creationId xmlns:a16="http://schemas.microsoft.com/office/drawing/2014/main" id="{73545D3C-30D7-E9E9-71BE-77676406E69C}"/>
              </a:ext>
            </a:extLst>
          </p:cNvPr>
          <p:cNvSpPr/>
          <p:nvPr/>
        </p:nvSpPr>
        <p:spPr>
          <a:xfrm>
            <a:off x="4082144" y="2841169"/>
            <a:ext cx="3527889" cy="2928259"/>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223C63BA-E80E-869A-D667-1C096D21EA56}"/>
              </a:ext>
            </a:extLst>
          </p:cNvPr>
          <p:cNvSpPr txBox="1"/>
          <p:nvPr/>
        </p:nvSpPr>
        <p:spPr>
          <a:xfrm>
            <a:off x="8022772" y="4267200"/>
            <a:ext cx="3527889" cy="2308324"/>
          </a:xfrm>
          <a:prstGeom prst="rect">
            <a:avLst/>
          </a:prstGeom>
          <a:noFill/>
        </p:spPr>
        <p:txBody>
          <a:bodyPr wrap="square" rtlCol="0">
            <a:spAutoFit/>
          </a:bodyPr>
          <a:lstStyle/>
          <a:p>
            <a:r>
              <a:rPr lang="en-IN" sz="4000" b="1" i="1" dirty="0">
                <a:effectLst>
                  <a:outerShdw blurRad="38100" dist="38100" dir="2700000" algn="tl">
                    <a:srgbClr val="000000">
                      <a:alpha val="43137"/>
                    </a:srgbClr>
                  </a:outerShdw>
                </a:effectLst>
              </a:rPr>
              <a:t>Testing Data</a:t>
            </a:r>
          </a:p>
          <a:p>
            <a:endParaRPr lang="en-IN" sz="4000" b="1" i="1" dirty="0">
              <a:effectLst>
                <a:outerShdw blurRad="38100" dist="38100" dir="2700000" algn="tl">
                  <a:srgbClr val="000000">
                    <a:alpha val="43137"/>
                  </a:srgbClr>
                </a:outerShdw>
              </a:effectLst>
            </a:endParaRPr>
          </a:p>
          <a:p>
            <a:r>
              <a:rPr lang="en-IN" sz="3200" i="1" dirty="0">
                <a:effectLst>
                  <a:outerShdw blurRad="38100" dist="38100" dir="2700000" algn="tl">
                    <a:srgbClr val="000000">
                      <a:alpha val="43137"/>
                    </a:srgbClr>
                  </a:outerShdw>
                </a:effectLst>
              </a:rPr>
              <a:t>The data on which you test your model</a:t>
            </a:r>
          </a:p>
        </p:txBody>
      </p:sp>
      <p:sp>
        <p:nvSpPr>
          <p:cNvPr id="8" name="Rectangle: Rounded Corners 7">
            <a:extLst>
              <a:ext uri="{FF2B5EF4-FFF2-40B4-BE49-F238E27FC236}">
                <a16:creationId xmlns:a16="http://schemas.microsoft.com/office/drawing/2014/main" id="{9804952A-4485-013E-6935-A2CBBDC3EE08}"/>
              </a:ext>
            </a:extLst>
          </p:cNvPr>
          <p:cNvSpPr/>
          <p:nvPr/>
        </p:nvSpPr>
        <p:spPr>
          <a:xfrm>
            <a:off x="8022772" y="4241553"/>
            <a:ext cx="3570514" cy="2518473"/>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0" name="Straight Connector 9">
            <a:extLst>
              <a:ext uri="{FF2B5EF4-FFF2-40B4-BE49-F238E27FC236}">
                <a16:creationId xmlns:a16="http://schemas.microsoft.com/office/drawing/2014/main" id="{FDC1B45F-41CF-3C3E-1250-F292F83CA02E}"/>
              </a:ext>
            </a:extLst>
          </p:cNvPr>
          <p:cNvCxnSpPr>
            <a:stCxn id="2" idx="2"/>
          </p:cNvCxnSpPr>
          <p:nvPr/>
        </p:nvCxnSpPr>
        <p:spPr>
          <a:xfrm flipH="1">
            <a:off x="6095999" y="707886"/>
            <a:ext cx="1" cy="4460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AD6132F-8255-7412-8095-E45AE0BE8F90}"/>
              </a:ext>
            </a:extLst>
          </p:cNvPr>
          <p:cNvCxnSpPr>
            <a:cxnSpLocks/>
          </p:cNvCxnSpPr>
          <p:nvPr/>
        </p:nvCxnSpPr>
        <p:spPr>
          <a:xfrm flipH="1">
            <a:off x="1894114" y="1175657"/>
            <a:ext cx="4201885"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EB27998-6BB6-F42F-E4AB-2C4F3D9F52AB}"/>
              </a:ext>
            </a:extLst>
          </p:cNvPr>
          <p:cNvCxnSpPr>
            <a:cxnSpLocks/>
          </p:cNvCxnSpPr>
          <p:nvPr/>
        </p:nvCxnSpPr>
        <p:spPr>
          <a:xfrm>
            <a:off x="6096000" y="1175657"/>
            <a:ext cx="0" cy="14478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390E7D-1567-A47F-99B7-19BCF4D4B8AC}"/>
              </a:ext>
            </a:extLst>
          </p:cNvPr>
          <p:cNvCxnSpPr>
            <a:cxnSpLocks/>
          </p:cNvCxnSpPr>
          <p:nvPr/>
        </p:nvCxnSpPr>
        <p:spPr>
          <a:xfrm flipH="1" flipV="1">
            <a:off x="6095999" y="1175656"/>
            <a:ext cx="3570516" cy="1"/>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94F8BDD-2C54-0D62-95DA-4383127956BC}"/>
              </a:ext>
            </a:extLst>
          </p:cNvPr>
          <p:cNvCxnSpPr>
            <a:cxnSpLocks/>
          </p:cNvCxnSpPr>
          <p:nvPr/>
        </p:nvCxnSpPr>
        <p:spPr>
          <a:xfrm>
            <a:off x="9644743" y="1175657"/>
            <a:ext cx="0" cy="2623457"/>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6340BFC-96D9-A3BE-B20E-E3428E1C932C}"/>
              </a:ext>
            </a:extLst>
          </p:cNvPr>
          <p:cNvCxnSpPr>
            <a:cxnSpLocks/>
          </p:cNvCxnSpPr>
          <p:nvPr/>
        </p:nvCxnSpPr>
        <p:spPr>
          <a:xfrm flipH="1">
            <a:off x="1915886" y="1175656"/>
            <a:ext cx="1" cy="260943"/>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04209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EC3784-4271-DDC2-AB14-872CB7DA2FEB}"/>
              </a:ext>
            </a:extLst>
          </p:cNvPr>
          <p:cNvSpPr txBox="1"/>
          <p:nvPr/>
        </p:nvSpPr>
        <p:spPr>
          <a:xfrm>
            <a:off x="191717" y="2873827"/>
            <a:ext cx="4434711" cy="707886"/>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Data Preprocessing</a:t>
            </a:r>
          </a:p>
        </p:txBody>
      </p:sp>
      <p:sp>
        <p:nvSpPr>
          <p:cNvPr id="4" name="Rectangle: Rounded Corners 3">
            <a:extLst>
              <a:ext uri="{FF2B5EF4-FFF2-40B4-BE49-F238E27FC236}">
                <a16:creationId xmlns:a16="http://schemas.microsoft.com/office/drawing/2014/main" id="{F43911CB-8339-A59D-A819-CFA90E448A5E}"/>
              </a:ext>
            </a:extLst>
          </p:cNvPr>
          <p:cNvSpPr/>
          <p:nvPr/>
        </p:nvSpPr>
        <p:spPr>
          <a:xfrm>
            <a:off x="191717" y="2873827"/>
            <a:ext cx="4325854"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96FE48DD-E09D-0B13-0763-88E6D256AE90}"/>
              </a:ext>
            </a:extLst>
          </p:cNvPr>
          <p:cNvSpPr txBox="1"/>
          <p:nvPr/>
        </p:nvSpPr>
        <p:spPr>
          <a:xfrm flipH="1">
            <a:off x="13006606" y="473371"/>
            <a:ext cx="2177145"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Collection</a:t>
            </a:r>
          </a:p>
        </p:txBody>
      </p:sp>
      <p:sp>
        <p:nvSpPr>
          <p:cNvPr id="6" name="TextBox 5">
            <a:extLst>
              <a:ext uri="{FF2B5EF4-FFF2-40B4-BE49-F238E27FC236}">
                <a16:creationId xmlns:a16="http://schemas.microsoft.com/office/drawing/2014/main" id="{CD538269-22B0-8EE6-7E69-E026610CDFE7}"/>
              </a:ext>
            </a:extLst>
          </p:cNvPr>
          <p:cNvSpPr txBox="1"/>
          <p:nvPr/>
        </p:nvSpPr>
        <p:spPr>
          <a:xfrm flipH="1">
            <a:off x="13006606" y="1548039"/>
            <a:ext cx="2536378"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Preparation</a:t>
            </a:r>
          </a:p>
        </p:txBody>
      </p:sp>
      <p:sp>
        <p:nvSpPr>
          <p:cNvPr id="7" name="TextBox 6">
            <a:extLst>
              <a:ext uri="{FF2B5EF4-FFF2-40B4-BE49-F238E27FC236}">
                <a16:creationId xmlns:a16="http://schemas.microsoft.com/office/drawing/2014/main" id="{EADBDBB3-6D6B-D4DB-FFC2-700EF49C2195}"/>
              </a:ext>
            </a:extLst>
          </p:cNvPr>
          <p:cNvSpPr txBox="1"/>
          <p:nvPr/>
        </p:nvSpPr>
        <p:spPr>
          <a:xfrm flipH="1">
            <a:off x="13050150" y="2622707"/>
            <a:ext cx="2177145"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Input</a:t>
            </a:r>
          </a:p>
        </p:txBody>
      </p:sp>
      <p:sp>
        <p:nvSpPr>
          <p:cNvPr id="8" name="TextBox 7">
            <a:extLst>
              <a:ext uri="{FF2B5EF4-FFF2-40B4-BE49-F238E27FC236}">
                <a16:creationId xmlns:a16="http://schemas.microsoft.com/office/drawing/2014/main" id="{68F1FDA0-053D-461A-FAB8-2AFC350C7462}"/>
              </a:ext>
            </a:extLst>
          </p:cNvPr>
          <p:cNvSpPr txBox="1"/>
          <p:nvPr/>
        </p:nvSpPr>
        <p:spPr>
          <a:xfrm flipH="1">
            <a:off x="13006606" y="3697375"/>
            <a:ext cx="2264232"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Processing</a:t>
            </a:r>
          </a:p>
        </p:txBody>
      </p:sp>
      <p:sp>
        <p:nvSpPr>
          <p:cNvPr id="9" name="TextBox 8">
            <a:extLst>
              <a:ext uri="{FF2B5EF4-FFF2-40B4-BE49-F238E27FC236}">
                <a16:creationId xmlns:a16="http://schemas.microsoft.com/office/drawing/2014/main" id="{5D4FBA9D-3601-0570-C231-B4E21C4016B2}"/>
              </a:ext>
            </a:extLst>
          </p:cNvPr>
          <p:cNvSpPr txBox="1"/>
          <p:nvPr/>
        </p:nvSpPr>
        <p:spPr>
          <a:xfrm flipH="1">
            <a:off x="13050150" y="4772043"/>
            <a:ext cx="2177145"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Output</a:t>
            </a:r>
          </a:p>
        </p:txBody>
      </p:sp>
      <p:sp>
        <p:nvSpPr>
          <p:cNvPr id="10" name="TextBox 9">
            <a:extLst>
              <a:ext uri="{FF2B5EF4-FFF2-40B4-BE49-F238E27FC236}">
                <a16:creationId xmlns:a16="http://schemas.microsoft.com/office/drawing/2014/main" id="{3F548C35-5D33-7E50-BFAA-92B293799663}"/>
              </a:ext>
            </a:extLst>
          </p:cNvPr>
          <p:cNvSpPr txBox="1"/>
          <p:nvPr/>
        </p:nvSpPr>
        <p:spPr>
          <a:xfrm flipH="1">
            <a:off x="13050154" y="5846710"/>
            <a:ext cx="2177145"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Storage</a:t>
            </a:r>
          </a:p>
        </p:txBody>
      </p:sp>
      <p:sp>
        <p:nvSpPr>
          <p:cNvPr id="11" name="Rectangle: Rounded Corners 10">
            <a:extLst>
              <a:ext uri="{FF2B5EF4-FFF2-40B4-BE49-F238E27FC236}">
                <a16:creationId xmlns:a16="http://schemas.microsoft.com/office/drawing/2014/main" id="{C064CA1E-3A97-1A79-6374-580C81AEFCE5}"/>
              </a:ext>
            </a:extLst>
          </p:cNvPr>
          <p:cNvSpPr/>
          <p:nvPr/>
        </p:nvSpPr>
        <p:spPr>
          <a:xfrm>
            <a:off x="13006606" y="440714"/>
            <a:ext cx="2177145"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id="{0E8B630A-B4ED-EAE0-CD77-043508745361}"/>
              </a:ext>
            </a:extLst>
          </p:cNvPr>
          <p:cNvSpPr/>
          <p:nvPr/>
        </p:nvSpPr>
        <p:spPr>
          <a:xfrm>
            <a:off x="13006606" y="1517261"/>
            <a:ext cx="2383980"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1F9E4D92-85A8-E73F-5CDF-167C99439C65}"/>
              </a:ext>
            </a:extLst>
          </p:cNvPr>
          <p:cNvSpPr/>
          <p:nvPr/>
        </p:nvSpPr>
        <p:spPr>
          <a:xfrm>
            <a:off x="13006606" y="2591929"/>
            <a:ext cx="1360723"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id="{023DCAC5-EF13-1237-7894-BEFB269868D4}"/>
              </a:ext>
            </a:extLst>
          </p:cNvPr>
          <p:cNvSpPr/>
          <p:nvPr/>
        </p:nvSpPr>
        <p:spPr>
          <a:xfrm>
            <a:off x="13039265" y="3666597"/>
            <a:ext cx="2177145"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87D4ADA8-E9C9-3FB7-58D8-3563287CC562}"/>
              </a:ext>
            </a:extLst>
          </p:cNvPr>
          <p:cNvSpPr/>
          <p:nvPr/>
        </p:nvSpPr>
        <p:spPr>
          <a:xfrm>
            <a:off x="13082802" y="4741265"/>
            <a:ext cx="1556670"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2662A762-FE46-BBFA-6034-58F4699D6823}"/>
              </a:ext>
            </a:extLst>
          </p:cNvPr>
          <p:cNvSpPr/>
          <p:nvPr/>
        </p:nvSpPr>
        <p:spPr>
          <a:xfrm>
            <a:off x="13050149" y="5815932"/>
            <a:ext cx="1589323"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994110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4EC3784-4271-DDC2-AB14-872CB7DA2FEB}"/>
              </a:ext>
            </a:extLst>
          </p:cNvPr>
          <p:cNvSpPr txBox="1"/>
          <p:nvPr/>
        </p:nvSpPr>
        <p:spPr>
          <a:xfrm>
            <a:off x="191717" y="2873827"/>
            <a:ext cx="4434711" cy="707886"/>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Data Preprocessing</a:t>
            </a:r>
          </a:p>
        </p:txBody>
      </p:sp>
      <p:sp>
        <p:nvSpPr>
          <p:cNvPr id="4" name="Rectangle: Rounded Corners 3">
            <a:extLst>
              <a:ext uri="{FF2B5EF4-FFF2-40B4-BE49-F238E27FC236}">
                <a16:creationId xmlns:a16="http://schemas.microsoft.com/office/drawing/2014/main" id="{F43911CB-8339-A59D-A819-CFA90E448A5E}"/>
              </a:ext>
            </a:extLst>
          </p:cNvPr>
          <p:cNvSpPr/>
          <p:nvPr/>
        </p:nvSpPr>
        <p:spPr>
          <a:xfrm>
            <a:off x="191717" y="2873827"/>
            <a:ext cx="4325854"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96FE48DD-E09D-0B13-0763-88E6D256AE90}"/>
              </a:ext>
            </a:extLst>
          </p:cNvPr>
          <p:cNvSpPr txBox="1"/>
          <p:nvPr/>
        </p:nvSpPr>
        <p:spPr>
          <a:xfrm flipH="1">
            <a:off x="8066306" y="337897"/>
            <a:ext cx="2177145"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Collection</a:t>
            </a:r>
          </a:p>
        </p:txBody>
      </p:sp>
      <p:sp>
        <p:nvSpPr>
          <p:cNvPr id="6" name="TextBox 5">
            <a:extLst>
              <a:ext uri="{FF2B5EF4-FFF2-40B4-BE49-F238E27FC236}">
                <a16:creationId xmlns:a16="http://schemas.microsoft.com/office/drawing/2014/main" id="{CD538269-22B0-8EE6-7E69-E026610CDFE7}"/>
              </a:ext>
            </a:extLst>
          </p:cNvPr>
          <p:cNvSpPr txBox="1"/>
          <p:nvPr/>
        </p:nvSpPr>
        <p:spPr>
          <a:xfrm flipH="1">
            <a:off x="8066306" y="1412565"/>
            <a:ext cx="2536378"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Preparation</a:t>
            </a:r>
          </a:p>
        </p:txBody>
      </p:sp>
      <p:sp>
        <p:nvSpPr>
          <p:cNvPr id="7" name="TextBox 6">
            <a:extLst>
              <a:ext uri="{FF2B5EF4-FFF2-40B4-BE49-F238E27FC236}">
                <a16:creationId xmlns:a16="http://schemas.microsoft.com/office/drawing/2014/main" id="{EADBDBB3-6D6B-D4DB-FFC2-700EF49C2195}"/>
              </a:ext>
            </a:extLst>
          </p:cNvPr>
          <p:cNvSpPr txBox="1"/>
          <p:nvPr/>
        </p:nvSpPr>
        <p:spPr>
          <a:xfrm flipH="1">
            <a:off x="8109850" y="2487233"/>
            <a:ext cx="2177145"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Input</a:t>
            </a:r>
          </a:p>
        </p:txBody>
      </p:sp>
      <p:sp>
        <p:nvSpPr>
          <p:cNvPr id="8" name="TextBox 7">
            <a:extLst>
              <a:ext uri="{FF2B5EF4-FFF2-40B4-BE49-F238E27FC236}">
                <a16:creationId xmlns:a16="http://schemas.microsoft.com/office/drawing/2014/main" id="{68F1FDA0-053D-461A-FAB8-2AFC350C7462}"/>
              </a:ext>
            </a:extLst>
          </p:cNvPr>
          <p:cNvSpPr txBox="1"/>
          <p:nvPr/>
        </p:nvSpPr>
        <p:spPr>
          <a:xfrm flipH="1">
            <a:off x="8066306" y="3561901"/>
            <a:ext cx="2264232"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Processing</a:t>
            </a:r>
          </a:p>
        </p:txBody>
      </p:sp>
      <p:sp>
        <p:nvSpPr>
          <p:cNvPr id="9" name="TextBox 8">
            <a:extLst>
              <a:ext uri="{FF2B5EF4-FFF2-40B4-BE49-F238E27FC236}">
                <a16:creationId xmlns:a16="http://schemas.microsoft.com/office/drawing/2014/main" id="{5D4FBA9D-3601-0570-C231-B4E21C4016B2}"/>
              </a:ext>
            </a:extLst>
          </p:cNvPr>
          <p:cNvSpPr txBox="1"/>
          <p:nvPr/>
        </p:nvSpPr>
        <p:spPr>
          <a:xfrm flipH="1">
            <a:off x="8109850" y="4636569"/>
            <a:ext cx="2177145"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Output</a:t>
            </a:r>
          </a:p>
        </p:txBody>
      </p:sp>
      <p:sp>
        <p:nvSpPr>
          <p:cNvPr id="10" name="TextBox 9">
            <a:extLst>
              <a:ext uri="{FF2B5EF4-FFF2-40B4-BE49-F238E27FC236}">
                <a16:creationId xmlns:a16="http://schemas.microsoft.com/office/drawing/2014/main" id="{3F548C35-5D33-7E50-BFAA-92B293799663}"/>
              </a:ext>
            </a:extLst>
          </p:cNvPr>
          <p:cNvSpPr txBox="1"/>
          <p:nvPr/>
        </p:nvSpPr>
        <p:spPr>
          <a:xfrm flipH="1">
            <a:off x="8109854" y="5711236"/>
            <a:ext cx="2177145" cy="646331"/>
          </a:xfrm>
          <a:prstGeom prst="rect">
            <a:avLst/>
          </a:prstGeom>
          <a:noFill/>
        </p:spPr>
        <p:txBody>
          <a:bodyPr wrap="square" rtlCol="0">
            <a:spAutoFit/>
          </a:bodyPr>
          <a:lstStyle/>
          <a:p>
            <a:r>
              <a:rPr lang="en-IN" sz="3600" b="1" dirty="0">
                <a:effectLst>
                  <a:outerShdw blurRad="38100" dist="38100" dir="2700000" algn="tl">
                    <a:srgbClr val="000000">
                      <a:alpha val="43137"/>
                    </a:srgbClr>
                  </a:outerShdw>
                </a:effectLst>
              </a:rPr>
              <a:t>Storage</a:t>
            </a:r>
          </a:p>
        </p:txBody>
      </p:sp>
      <p:sp>
        <p:nvSpPr>
          <p:cNvPr id="11" name="Rectangle: Rounded Corners 10">
            <a:extLst>
              <a:ext uri="{FF2B5EF4-FFF2-40B4-BE49-F238E27FC236}">
                <a16:creationId xmlns:a16="http://schemas.microsoft.com/office/drawing/2014/main" id="{C064CA1E-3A97-1A79-6374-580C81AEFCE5}"/>
              </a:ext>
            </a:extLst>
          </p:cNvPr>
          <p:cNvSpPr/>
          <p:nvPr/>
        </p:nvSpPr>
        <p:spPr>
          <a:xfrm>
            <a:off x="8066306" y="305240"/>
            <a:ext cx="2177145"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id="{0E8B630A-B4ED-EAE0-CD77-043508745361}"/>
              </a:ext>
            </a:extLst>
          </p:cNvPr>
          <p:cNvSpPr/>
          <p:nvPr/>
        </p:nvSpPr>
        <p:spPr>
          <a:xfrm>
            <a:off x="8066306" y="1381787"/>
            <a:ext cx="2383980"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1F9E4D92-85A8-E73F-5CDF-167C99439C65}"/>
              </a:ext>
            </a:extLst>
          </p:cNvPr>
          <p:cNvSpPr/>
          <p:nvPr/>
        </p:nvSpPr>
        <p:spPr>
          <a:xfrm>
            <a:off x="8066306" y="2456455"/>
            <a:ext cx="1360723"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id="{023DCAC5-EF13-1237-7894-BEFB269868D4}"/>
              </a:ext>
            </a:extLst>
          </p:cNvPr>
          <p:cNvSpPr/>
          <p:nvPr/>
        </p:nvSpPr>
        <p:spPr>
          <a:xfrm>
            <a:off x="8098965" y="3531123"/>
            <a:ext cx="2177145"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87D4ADA8-E9C9-3FB7-58D8-3563287CC562}"/>
              </a:ext>
            </a:extLst>
          </p:cNvPr>
          <p:cNvSpPr/>
          <p:nvPr/>
        </p:nvSpPr>
        <p:spPr>
          <a:xfrm>
            <a:off x="8142502" y="4605791"/>
            <a:ext cx="1556670"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2662A762-FE46-BBFA-6034-58F4699D6823}"/>
              </a:ext>
            </a:extLst>
          </p:cNvPr>
          <p:cNvSpPr/>
          <p:nvPr/>
        </p:nvSpPr>
        <p:spPr>
          <a:xfrm>
            <a:off x="8109849" y="5680458"/>
            <a:ext cx="1589323" cy="707886"/>
          </a:xfrm>
          <a:prstGeom prst="roundRect">
            <a:avLst/>
          </a:prstGeom>
          <a:solidFill>
            <a:schemeClr val="accent2">
              <a:lumMod val="60000"/>
              <a:lumOff val="40000"/>
              <a:alpha val="3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1" name="Straight Connector 20">
            <a:extLst>
              <a:ext uri="{FF2B5EF4-FFF2-40B4-BE49-F238E27FC236}">
                <a16:creationId xmlns:a16="http://schemas.microsoft.com/office/drawing/2014/main" id="{AC79E61E-0C47-9006-3059-0AFD9D635346}"/>
              </a:ext>
            </a:extLst>
          </p:cNvPr>
          <p:cNvCxnSpPr>
            <a:cxnSpLocks/>
            <a:stCxn id="2" idx="3"/>
          </p:cNvCxnSpPr>
          <p:nvPr/>
        </p:nvCxnSpPr>
        <p:spPr>
          <a:xfrm flipV="1">
            <a:off x="4626428" y="794657"/>
            <a:ext cx="3156858" cy="2433113"/>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413543E-18E4-0E00-7EEF-58BC0C600417}"/>
              </a:ext>
            </a:extLst>
          </p:cNvPr>
          <p:cNvCxnSpPr>
            <a:cxnSpLocks/>
            <a:stCxn id="2" idx="3"/>
          </p:cNvCxnSpPr>
          <p:nvPr/>
        </p:nvCxnSpPr>
        <p:spPr>
          <a:xfrm flipV="1">
            <a:off x="4626428" y="1828800"/>
            <a:ext cx="3156858" cy="1398970"/>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6E62576-4042-B48A-E395-ED298AB9C4D8}"/>
              </a:ext>
            </a:extLst>
          </p:cNvPr>
          <p:cNvCxnSpPr>
            <a:cxnSpLocks/>
            <a:stCxn id="2" idx="3"/>
          </p:cNvCxnSpPr>
          <p:nvPr/>
        </p:nvCxnSpPr>
        <p:spPr>
          <a:xfrm flipV="1">
            <a:off x="4626428" y="2841176"/>
            <a:ext cx="3156858" cy="386594"/>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5851C33-4447-93BB-A0F5-835A87FDD670}"/>
              </a:ext>
            </a:extLst>
          </p:cNvPr>
          <p:cNvCxnSpPr>
            <a:cxnSpLocks/>
            <a:stCxn id="2" idx="3"/>
          </p:cNvCxnSpPr>
          <p:nvPr/>
        </p:nvCxnSpPr>
        <p:spPr>
          <a:xfrm>
            <a:off x="4626428" y="3227770"/>
            <a:ext cx="3243939" cy="576719"/>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C771173-898B-ABF0-1401-9DA31373349C}"/>
              </a:ext>
            </a:extLst>
          </p:cNvPr>
          <p:cNvCxnSpPr>
            <a:cxnSpLocks/>
            <a:stCxn id="2" idx="3"/>
          </p:cNvCxnSpPr>
          <p:nvPr/>
        </p:nvCxnSpPr>
        <p:spPr>
          <a:xfrm>
            <a:off x="4626428" y="3227770"/>
            <a:ext cx="3243939" cy="1602095"/>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07DD380-474A-9976-888B-8767BA819928}"/>
              </a:ext>
            </a:extLst>
          </p:cNvPr>
          <p:cNvCxnSpPr>
            <a:cxnSpLocks/>
            <a:stCxn id="2" idx="3"/>
          </p:cNvCxnSpPr>
          <p:nvPr/>
        </p:nvCxnSpPr>
        <p:spPr>
          <a:xfrm>
            <a:off x="4626428" y="3227770"/>
            <a:ext cx="3243939" cy="2704944"/>
          </a:xfrm>
          <a:prstGeom prst="line">
            <a:avLst/>
          </a:prstGeom>
          <a:ln w="57150">
            <a:solidFill>
              <a:srgbClr val="00B0F0"/>
            </a:solidFill>
          </a:ln>
        </p:spPr>
        <p:style>
          <a:lnRef idx="1">
            <a:schemeClr val="accent1"/>
          </a:lnRef>
          <a:fillRef idx="0">
            <a:schemeClr val="accent1"/>
          </a:fillRef>
          <a:effectRef idx="0">
            <a:schemeClr val="accent1"/>
          </a:effectRef>
          <a:fontRef idx="minor">
            <a:schemeClr val="tx1"/>
          </a:fontRef>
        </p:style>
      </p:cxnSp>
      <p:sp>
        <p:nvSpPr>
          <p:cNvPr id="57" name="Arrow: Curved Left 56">
            <a:extLst>
              <a:ext uri="{FF2B5EF4-FFF2-40B4-BE49-F238E27FC236}">
                <a16:creationId xmlns:a16="http://schemas.microsoft.com/office/drawing/2014/main" id="{F433DEE1-217B-4333-472C-112C56666DA8}"/>
              </a:ext>
            </a:extLst>
          </p:cNvPr>
          <p:cNvSpPr/>
          <p:nvPr/>
        </p:nvSpPr>
        <p:spPr>
          <a:xfrm>
            <a:off x="10887533" y="546100"/>
            <a:ext cx="558800" cy="1092200"/>
          </a:xfrm>
          <a:prstGeom prst="curvedLef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58" name="Arrow: Curved Left 57">
            <a:extLst>
              <a:ext uri="{FF2B5EF4-FFF2-40B4-BE49-F238E27FC236}">
                <a16:creationId xmlns:a16="http://schemas.microsoft.com/office/drawing/2014/main" id="{CEC288FB-4A12-1603-A336-7EEE3C57D52A}"/>
              </a:ext>
            </a:extLst>
          </p:cNvPr>
          <p:cNvSpPr/>
          <p:nvPr/>
        </p:nvSpPr>
        <p:spPr>
          <a:xfrm>
            <a:off x="10887533" y="1718198"/>
            <a:ext cx="558800" cy="1092200"/>
          </a:xfrm>
          <a:prstGeom prst="curvedLef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59" name="Arrow: Curved Left 58">
            <a:extLst>
              <a:ext uri="{FF2B5EF4-FFF2-40B4-BE49-F238E27FC236}">
                <a16:creationId xmlns:a16="http://schemas.microsoft.com/office/drawing/2014/main" id="{4234E25D-28C6-C290-757C-D144C7F24E85}"/>
              </a:ext>
            </a:extLst>
          </p:cNvPr>
          <p:cNvSpPr/>
          <p:nvPr/>
        </p:nvSpPr>
        <p:spPr>
          <a:xfrm>
            <a:off x="10916566" y="2955403"/>
            <a:ext cx="558800" cy="1092200"/>
          </a:xfrm>
          <a:prstGeom prst="curvedLef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60" name="Arrow: Curved Left 59">
            <a:extLst>
              <a:ext uri="{FF2B5EF4-FFF2-40B4-BE49-F238E27FC236}">
                <a16:creationId xmlns:a16="http://schemas.microsoft.com/office/drawing/2014/main" id="{436B14AA-BC02-E921-51FE-05924EEA0B9A}"/>
              </a:ext>
            </a:extLst>
          </p:cNvPr>
          <p:cNvSpPr/>
          <p:nvPr/>
        </p:nvSpPr>
        <p:spPr>
          <a:xfrm>
            <a:off x="10983699" y="4190700"/>
            <a:ext cx="558800" cy="1092200"/>
          </a:xfrm>
          <a:prstGeom prst="curvedLef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61" name="Arrow: Curved Left 60">
            <a:extLst>
              <a:ext uri="{FF2B5EF4-FFF2-40B4-BE49-F238E27FC236}">
                <a16:creationId xmlns:a16="http://schemas.microsoft.com/office/drawing/2014/main" id="{E7285DA5-1A32-9F96-43C7-D10578ACCA95}"/>
              </a:ext>
            </a:extLst>
          </p:cNvPr>
          <p:cNvSpPr/>
          <p:nvPr/>
        </p:nvSpPr>
        <p:spPr>
          <a:xfrm>
            <a:off x="10983699" y="5319937"/>
            <a:ext cx="558800" cy="1092200"/>
          </a:xfrm>
          <a:prstGeom prst="curvedLeftArrow">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22879448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left)">
                                      <p:cBhvr>
                                        <p:cTn id="7" dur="500"/>
                                        <p:tgtEl>
                                          <p:spTgt spid="21"/>
                                        </p:tgtEl>
                                      </p:cBhvr>
                                    </p:animEffect>
                                  </p:childTnLst>
                                </p:cTn>
                              </p:par>
                              <p:par>
                                <p:cTn id="8" presetID="22" presetClass="entr" presetSubtype="8"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wipe(left)">
                                      <p:cBhvr>
                                        <p:cTn id="10" dur="500"/>
                                        <p:tgtEl>
                                          <p:spTgt spid="22"/>
                                        </p:tgtEl>
                                      </p:cBhvr>
                                    </p:animEffect>
                                  </p:childTnLst>
                                </p:cTn>
                              </p:par>
                              <p:par>
                                <p:cTn id="11" presetID="22" presetClass="entr" presetSubtype="8"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left)">
                                      <p:cBhvr>
                                        <p:cTn id="13" dur="500"/>
                                        <p:tgtEl>
                                          <p:spTgt spid="27"/>
                                        </p:tgtEl>
                                      </p:cBhvr>
                                    </p:animEffect>
                                  </p:childTnLst>
                                </p:cTn>
                              </p:par>
                              <p:par>
                                <p:cTn id="14" presetID="22" presetClass="entr" presetSubtype="8" fill="hold"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wipe(left)">
                                      <p:cBhvr>
                                        <p:cTn id="16" dur="500"/>
                                        <p:tgtEl>
                                          <p:spTgt spid="30"/>
                                        </p:tgtEl>
                                      </p:cBhvr>
                                    </p:animEffect>
                                  </p:childTnLst>
                                </p:cTn>
                              </p:par>
                              <p:par>
                                <p:cTn id="17" presetID="22" presetClass="entr" presetSubtype="8"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wipe(left)">
                                      <p:cBhvr>
                                        <p:cTn id="19" dur="500"/>
                                        <p:tgtEl>
                                          <p:spTgt spid="33"/>
                                        </p:tgtEl>
                                      </p:cBhvr>
                                    </p:animEffect>
                                  </p:childTnLst>
                                </p:cTn>
                              </p:par>
                              <p:par>
                                <p:cTn id="20" presetID="22" presetClass="entr" presetSubtype="8" fill="hold"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ipe(left)">
                                      <p:cBhvr>
                                        <p:cTn id="22" dur="500"/>
                                        <p:tgtEl>
                                          <p:spTgt spid="3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wipe(up)">
                                      <p:cBhvr>
                                        <p:cTn id="27" dur="500"/>
                                        <p:tgtEl>
                                          <p:spTgt spid="5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58"/>
                                        </p:tgtEl>
                                        <p:attrNameLst>
                                          <p:attrName>style.visibility</p:attrName>
                                        </p:attrNameLst>
                                      </p:cBhvr>
                                      <p:to>
                                        <p:strVal val="visible"/>
                                      </p:to>
                                    </p:set>
                                    <p:animEffect transition="in" filter="wipe(up)">
                                      <p:cBhvr>
                                        <p:cTn id="32" dur="500"/>
                                        <p:tgtEl>
                                          <p:spTgt spid="58"/>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wipe(up)">
                                      <p:cBhvr>
                                        <p:cTn id="37" dur="500"/>
                                        <p:tgtEl>
                                          <p:spTgt spid="59"/>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60"/>
                                        </p:tgtEl>
                                        <p:attrNameLst>
                                          <p:attrName>style.visibility</p:attrName>
                                        </p:attrNameLst>
                                      </p:cBhvr>
                                      <p:to>
                                        <p:strVal val="visible"/>
                                      </p:to>
                                    </p:set>
                                    <p:animEffect transition="in" filter="wipe(up)">
                                      <p:cBhvr>
                                        <p:cTn id="42" dur="500"/>
                                        <p:tgtEl>
                                          <p:spTgt spid="60"/>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grpId="0" nodeType="clickEffect">
                                  <p:stCondLst>
                                    <p:cond delay="0"/>
                                  </p:stCondLst>
                                  <p:childTnLst>
                                    <p:set>
                                      <p:cBhvr>
                                        <p:cTn id="46" dur="1" fill="hold">
                                          <p:stCondLst>
                                            <p:cond delay="0"/>
                                          </p:stCondLst>
                                        </p:cTn>
                                        <p:tgtEl>
                                          <p:spTgt spid="61"/>
                                        </p:tgtEl>
                                        <p:attrNameLst>
                                          <p:attrName>style.visibility</p:attrName>
                                        </p:attrNameLst>
                                      </p:cBhvr>
                                      <p:to>
                                        <p:strVal val="visible"/>
                                      </p:to>
                                    </p:set>
                                    <p:animEffect transition="in" filter="wipe(up)">
                                      <p:cBhvr>
                                        <p:cTn id="47"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P spid="60" grpId="0" animBg="1"/>
      <p:bldP spid="6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AF3BC45-B822-AC15-FEAA-259878C37050}"/>
              </a:ext>
            </a:extLst>
          </p:cNvPr>
          <p:cNvSpPr/>
          <p:nvPr/>
        </p:nvSpPr>
        <p:spPr>
          <a:xfrm>
            <a:off x="9131299" y="0"/>
            <a:ext cx="3060701" cy="6858000"/>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1">
                  <a:lumMod val="40000"/>
                  <a:lumOff val="60000"/>
                </a:schemeClr>
              </a:solidFill>
            </a:endParaRPr>
          </a:p>
        </p:txBody>
      </p:sp>
      <p:sp>
        <p:nvSpPr>
          <p:cNvPr id="4" name="Rectangle 3">
            <a:extLst>
              <a:ext uri="{FF2B5EF4-FFF2-40B4-BE49-F238E27FC236}">
                <a16:creationId xmlns:a16="http://schemas.microsoft.com/office/drawing/2014/main" id="{E15F52CE-178F-5FAB-60EF-5CF8E8989252}"/>
              </a:ext>
            </a:extLst>
          </p:cNvPr>
          <p:cNvSpPr/>
          <p:nvPr/>
        </p:nvSpPr>
        <p:spPr>
          <a:xfrm>
            <a:off x="-39115" y="0"/>
            <a:ext cx="3098802" cy="6858000"/>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2">
                  <a:lumMod val="50000"/>
                </a:schemeClr>
              </a:solidFill>
            </a:endParaRPr>
          </a:p>
        </p:txBody>
      </p:sp>
      <p:sp>
        <p:nvSpPr>
          <p:cNvPr id="5" name="Rectangle 4">
            <a:extLst>
              <a:ext uri="{FF2B5EF4-FFF2-40B4-BE49-F238E27FC236}">
                <a16:creationId xmlns:a16="http://schemas.microsoft.com/office/drawing/2014/main" id="{2A73C119-A170-5E58-7710-C065DF1FA783}"/>
              </a:ext>
            </a:extLst>
          </p:cNvPr>
          <p:cNvSpPr/>
          <p:nvPr/>
        </p:nvSpPr>
        <p:spPr>
          <a:xfrm>
            <a:off x="3074651" y="0"/>
            <a:ext cx="3096296" cy="6858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2">
                  <a:lumMod val="50000"/>
                </a:schemeClr>
              </a:solidFill>
            </a:endParaRPr>
          </a:p>
        </p:txBody>
      </p:sp>
      <p:sp>
        <p:nvSpPr>
          <p:cNvPr id="6" name="Rectangle 5">
            <a:extLst>
              <a:ext uri="{FF2B5EF4-FFF2-40B4-BE49-F238E27FC236}">
                <a16:creationId xmlns:a16="http://schemas.microsoft.com/office/drawing/2014/main" id="{AC1F6FC3-EDC2-2F63-8857-EF7AC175D6D0}"/>
              </a:ext>
            </a:extLst>
          </p:cNvPr>
          <p:cNvSpPr/>
          <p:nvPr/>
        </p:nvSpPr>
        <p:spPr>
          <a:xfrm>
            <a:off x="6170946" y="0"/>
            <a:ext cx="2960353" cy="6858000"/>
          </a:xfrm>
          <a:prstGeom prst="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E98AF2CB-5784-6D48-5043-2623AE327AEA}"/>
              </a:ext>
            </a:extLst>
          </p:cNvPr>
          <p:cNvSpPr txBox="1"/>
          <p:nvPr/>
        </p:nvSpPr>
        <p:spPr>
          <a:xfrm>
            <a:off x="2562821" y="0"/>
            <a:ext cx="7066358" cy="1200329"/>
          </a:xfrm>
          <a:prstGeom prst="rect">
            <a:avLst/>
          </a:prstGeom>
          <a:noFill/>
        </p:spPr>
        <p:txBody>
          <a:bodyPr wrap="none" rtlCol="0">
            <a:spAutoFit/>
          </a:bodyPr>
          <a:lstStyle/>
          <a:p>
            <a:r>
              <a:rPr lang="en-IN" sz="7200" b="1" i="1" dirty="0">
                <a:effectLst>
                  <a:outerShdw blurRad="38100" dist="38100" dir="2700000" algn="tl">
                    <a:srgbClr val="000000">
                      <a:alpha val="43137"/>
                    </a:srgbClr>
                  </a:outerShdw>
                </a:effectLst>
              </a:rPr>
              <a:t>Machine Learning</a:t>
            </a:r>
          </a:p>
        </p:txBody>
      </p:sp>
      <p:sp>
        <p:nvSpPr>
          <p:cNvPr id="8" name="TextBox 7">
            <a:extLst>
              <a:ext uri="{FF2B5EF4-FFF2-40B4-BE49-F238E27FC236}">
                <a16:creationId xmlns:a16="http://schemas.microsoft.com/office/drawing/2014/main" id="{1A97A137-0636-91E8-CB03-3DF1CABF3778}"/>
              </a:ext>
            </a:extLst>
          </p:cNvPr>
          <p:cNvSpPr txBox="1"/>
          <p:nvPr/>
        </p:nvSpPr>
        <p:spPr>
          <a:xfrm>
            <a:off x="191914" y="2582614"/>
            <a:ext cx="2609689" cy="1323439"/>
          </a:xfrm>
          <a:prstGeom prst="rect">
            <a:avLst/>
          </a:prstGeom>
          <a:noFill/>
        </p:spPr>
        <p:txBody>
          <a:bodyPr wrap="none" rtlCol="0">
            <a:spAutoFit/>
          </a:bodyPr>
          <a:lstStyle/>
          <a:p>
            <a:pPr algn="ctr"/>
            <a:r>
              <a:rPr lang="en-IN" sz="4000" b="1" i="1" dirty="0">
                <a:effectLst>
                  <a:outerShdw blurRad="38100" dist="38100" dir="2700000" algn="tl">
                    <a:srgbClr val="000000">
                      <a:alpha val="43137"/>
                    </a:srgbClr>
                  </a:outerShdw>
                </a:effectLst>
              </a:rPr>
              <a:t>Supervised </a:t>
            </a:r>
          </a:p>
          <a:p>
            <a:pPr algn="ctr"/>
            <a:r>
              <a:rPr lang="en-IN" sz="4000" b="1" i="1" dirty="0">
                <a:effectLst>
                  <a:outerShdw blurRad="38100" dist="38100" dir="2700000" algn="tl">
                    <a:srgbClr val="000000">
                      <a:alpha val="43137"/>
                    </a:srgbClr>
                  </a:outerShdw>
                </a:effectLst>
              </a:rPr>
              <a:t>Learning</a:t>
            </a:r>
          </a:p>
        </p:txBody>
      </p:sp>
      <p:sp>
        <p:nvSpPr>
          <p:cNvPr id="9" name="TextBox 8">
            <a:extLst>
              <a:ext uri="{FF2B5EF4-FFF2-40B4-BE49-F238E27FC236}">
                <a16:creationId xmlns:a16="http://schemas.microsoft.com/office/drawing/2014/main" id="{2850C1AB-FC7A-56D7-0808-F5A11D4DA335}"/>
              </a:ext>
            </a:extLst>
          </p:cNvPr>
          <p:cNvSpPr txBox="1"/>
          <p:nvPr/>
        </p:nvSpPr>
        <p:spPr>
          <a:xfrm>
            <a:off x="3087352" y="2582614"/>
            <a:ext cx="3035298" cy="1323439"/>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Unsupervised </a:t>
            </a:r>
          </a:p>
          <a:p>
            <a:pPr algn="ctr"/>
            <a:r>
              <a:rPr lang="en-IN" sz="4000" b="1" i="1" dirty="0">
                <a:effectLst>
                  <a:outerShdw blurRad="38100" dist="38100" dir="2700000" algn="tl">
                    <a:srgbClr val="000000">
                      <a:alpha val="43137"/>
                    </a:srgbClr>
                  </a:outerShdw>
                </a:effectLst>
              </a:rPr>
              <a:t>Learning</a:t>
            </a:r>
          </a:p>
        </p:txBody>
      </p:sp>
      <p:sp>
        <p:nvSpPr>
          <p:cNvPr id="10" name="TextBox 9">
            <a:extLst>
              <a:ext uri="{FF2B5EF4-FFF2-40B4-BE49-F238E27FC236}">
                <a16:creationId xmlns:a16="http://schemas.microsoft.com/office/drawing/2014/main" id="{A88E6213-D794-1FEE-DE2D-EED877491AB2}"/>
              </a:ext>
            </a:extLst>
          </p:cNvPr>
          <p:cNvSpPr txBox="1"/>
          <p:nvPr/>
        </p:nvSpPr>
        <p:spPr>
          <a:xfrm>
            <a:off x="6120771" y="2459504"/>
            <a:ext cx="3060702" cy="1938992"/>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Semi-Supervised Learning</a:t>
            </a:r>
          </a:p>
        </p:txBody>
      </p:sp>
      <p:sp>
        <p:nvSpPr>
          <p:cNvPr id="12" name="TextBox 11">
            <a:extLst>
              <a:ext uri="{FF2B5EF4-FFF2-40B4-BE49-F238E27FC236}">
                <a16:creationId xmlns:a16="http://schemas.microsoft.com/office/drawing/2014/main" id="{8248DC00-2F33-1855-7BA5-358EB3115D2C}"/>
              </a:ext>
            </a:extLst>
          </p:cNvPr>
          <p:cNvSpPr txBox="1"/>
          <p:nvPr/>
        </p:nvSpPr>
        <p:spPr>
          <a:xfrm>
            <a:off x="9081123" y="2933918"/>
            <a:ext cx="3060702" cy="1200329"/>
          </a:xfrm>
          <a:prstGeom prst="rect">
            <a:avLst/>
          </a:prstGeom>
          <a:noFill/>
        </p:spPr>
        <p:txBody>
          <a:bodyPr wrap="square" rtlCol="0">
            <a:spAutoFit/>
          </a:bodyPr>
          <a:lstStyle/>
          <a:p>
            <a:pPr algn="ctr"/>
            <a:r>
              <a:rPr lang="en-IN" sz="3600" b="1" i="1" dirty="0">
                <a:effectLst>
                  <a:outerShdw blurRad="38100" dist="38100" dir="2700000" algn="tl">
                    <a:srgbClr val="000000">
                      <a:alpha val="43137"/>
                    </a:srgbClr>
                  </a:outerShdw>
                </a:effectLst>
              </a:rPr>
              <a:t>Reinforcement </a:t>
            </a:r>
          </a:p>
          <a:p>
            <a:pPr algn="ctr"/>
            <a:r>
              <a:rPr lang="en-IN" sz="3600" b="1" i="1" dirty="0">
                <a:effectLst>
                  <a:outerShdw blurRad="38100" dist="38100" dir="2700000" algn="tl">
                    <a:srgbClr val="000000">
                      <a:alpha val="43137"/>
                    </a:srgbClr>
                  </a:outerShdw>
                </a:effectLst>
              </a:rPr>
              <a:t>Learning</a:t>
            </a:r>
          </a:p>
        </p:txBody>
      </p:sp>
      <p:sp>
        <p:nvSpPr>
          <p:cNvPr id="13" name="TextBox 12">
            <a:extLst>
              <a:ext uri="{FF2B5EF4-FFF2-40B4-BE49-F238E27FC236}">
                <a16:creationId xmlns:a16="http://schemas.microsoft.com/office/drawing/2014/main" id="{22C321B4-785C-1A96-C2F7-CFE6D13FA167}"/>
              </a:ext>
            </a:extLst>
          </p:cNvPr>
          <p:cNvSpPr txBox="1"/>
          <p:nvPr/>
        </p:nvSpPr>
        <p:spPr>
          <a:xfrm>
            <a:off x="-11467385" y="1074509"/>
            <a:ext cx="10485698" cy="1384995"/>
          </a:xfrm>
          <a:prstGeom prst="rect">
            <a:avLst/>
          </a:prstGeom>
          <a:noFill/>
        </p:spPr>
        <p:txBody>
          <a:bodyPr wrap="square" rtlCol="0">
            <a:spAutoFit/>
          </a:bodyPr>
          <a:lstStyle/>
          <a:p>
            <a:r>
              <a:rPr lang="en-IN" sz="2800" b="1" i="1" dirty="0">
                <a:solidFill>
                  <a:schemeClr val="bg1"/>
                </a:solidFill>
                <a:latin typeface="Times New Roman" panose="02020603050405020304" pitchFamily="18" charset="0"/>
                <a:cs typeface="Times New Roman" panose="02020603050405020304" pitchFamily="18" charset="0"/>
              </a:rPr>
              <a:t>A Supervised Learning is the machine learning task of learning a function that maps an input to an output based on example input-output pairs</a:t>
            </a:r>
          </a:p>
        </p:txBody>
      </p:sp>
      <p:sp>
        <p:nvSpPr>
          <p:cNvPr id="15" name="TextBox 14">
            <a:extLst>
              <a:ext uri="{FF2B5EF4-FFF2-40B4-BE49-F238E27FC236}">
                <a16:creationId xmlns:a16="http://schemas.microsoft.com/office/drawing/2014/main" id="{59066F53-B0C1-8B6C-0907-DEE7180DB46F}"/>
              </a:ext>
            </a:extLst>
          </p:cNvPr>
          <p:cNvSpPr txBox="1"/>
          <p:nvPr/>
        </p:nvSpPr>
        <p:spPr>
          <a:xfrm>
            <a:off x="-11479460" y="2456864"/>
            <a:ext cx="10485698" cy="954107"/>
          </a:xfrm>
          <a:prstGeom prst="rect">
            <a:avLst/>
          </a:prstGeom>
          <a:noFill/>
        </p:spPr>
        <p:txBody>
          <a:bodyPr wrap="square" rtlCol="0">
            <a:spAutoFit/>
          </a:bodyPr>
          <a:lstStyle/>
          <a:p>
            <a:r>
              <a:rPr lang="en-IN" sz="2800" b="1" i="1" dirty="0">
                <a:solidFill>
                  <a:schemeClr val="bg1"/>
                </a:solidFill>
                <a:latin typeface="Times New Roman" panose="02020603050405020304" pitchFamily="18" charset="0"/>
                <a:cs typeface="Times New Roman" panose="02020603050405020304" pitchFamily="18" charset="0"/>
              </a:rPr>
              <a:t>The given data is labelled. Divided into two major classes: Regression and Classification</a:t>
            </a:r>
          </a:p>
        </p:txBody>
      </p:sp>
    </p:spTree>
    <p:extLst>
      <p:ext uri="{BB962C8B-B14F-4D97-AF65-F5344CB8AC3E}">
        <p14:creationId xmlns:p14="http://schemas.microsoft.com/office/powerpoint/2010/main" val="306957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AF3BC45-B822-AC15-FEAA-259878C37050}"/>
              </a:ext>
            </a:extLst>
          </p:cNvPr>
          <p:cNvSpPr/>
          <p:nvPr/>
        </p:nvSpPr>
        <p:spPr>
          <a:xfrm>
            <a:off x="20523199" y="0"/>
            <a:ext cx="3060701" cy="6858000"/>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1">
                  <a:lumMod val="40000"/>
                  <a:lumOff val="60000"/>
                </a:schemeClr>
              </a:solidFill>
            </a:endParaRPr>
          </a:p>
        </p:txBody>
      </p:sp>
      <p:sp>
        <p:nvSpPr>
          <p:cNvPr id="4" name="Rectangle 3">
            <a:extLst>
              <a:ext uri="{FF2B5EF4-FFF2-40B4-BE49-F238E27FC236}">
                <a16:creationId xmlns:a16="http://schemas.microsoft.com/office/drawing/2014/main" id="{E15F52CE-178F-5FAB-60EF-5CF8E8989252}"/>
              </a:ext>
            </a:extLst>
          </p:cNvPr>
          <p:cNvSpPr/>
          <p:nvPr/>
        </p:nvSpPr>
        <p:spPr>
          <a:xfrm>
            <a:off x="-39116" y="0"/>
            <a:ext cx="12231115" cy="6858000"/>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2">
                  <a:lumMod val="50000"/>
                </a:schemeClr>
              </a:solidFill>
            </a:endParaRPr>
          </a:p>
        </p:txBody>
      </p:sp>
      <p:sp>
        <p:nvSpPr>
          <p:cNvPr id="5" name="Rectangle 4">
            <a:extLst>
              <a:ext uri="{FF2B5EF4-FFF2-40B4-BE49-F238E27FC236}">
                <a16:creationId xmlns:a16="http://schemas.microsoft.com/office/drawing/2014/main" id="{2A73C119-A170-5E58-7710-C065DF1FA783}"/>
              </a:ext>
            </a:extLst>
          </p:cNvPr>
          <p:cNvSpPr/>
          <p:nvPr/>
        </p:nvSpPr>
        <p:spPr>
          <a:xfrm>
            <a:off x="14466551" y="0"/>
            <a:ext cx="3096296" cy="6858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2">
                  <a:lumMod val="50000"/>
                </a:schemeClr>
              </a:solidFill>
            </a:endParaRPr>
          </a:p>
        </p:txBody>
      </p:sp>
      <p:sp>
        <p:nvSpPr>
          <p:cNvPr id="6" name="Rectangle 5">
            <a:extLst>
              <a:ext uri="{FF2B5EF4-FFF2-40B4-BE49-F238E27FC236}">
                <a16:creationId xmlns:a16="http://schemas.microsoft.com/office/drawing/2014/main" id="{AC1F6FC3-EDC2-2F63-8857-EF7AC175D6D0}"/>
              </a:ext>
            </a:extLst>
          </p:cNvPr>
          <p:cNvSpPr/>
          <p:nvPr/>
        </p:nvSpPr>
        <p:spPr>
          <a:xfrm>
            <a:off x="17562846" y="0"/>
            <a:ext cx="2960353" cy="6858000"/>
          </a:xfrm>
          <a:prstGeom prst="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E98AF2CB-5784-6D48-5043-2623AE327AEA}"/>
              </a:ext>
            </a:extLst>
          </p:cNvPr>
          <p:cNvSpPr txBox="1"/>
          <p:nvPr/>
        </p:nvSpPr>
        <p:spPr>
          <a:xfrm>
            <a:off x="13954721" y="0"/>
            <a:ext cx="7066358" cy="1200329"/>
          </a:xfrm>
          <a:prstGeom prst="rect">
            <a:avLst/>
          </a:prstGeom>
          <a:noFill/>
        </p:spPr>
        <p:txBody>
          <a:bodyPr wrap="none" rtlCol="0">
            <a:spAutoFit/>
          </a:bodyPr>
          <a:lstStyle/>
          <a:p>
            <a:r>
              <a:rPr lang="en-IN" sz="7200" b="1" i="1" dirty="0">
                <a:effectLst>
                  <a:outerShdw blurRad="38100" dist="38100" dir="2700000" algn="tl">
                    <a:srgbClr val="000000">
                      <a:alpha val="43137"/>
                    </a:srgbClr>
                  </a:outerShdw>
                </a:effectLst>
              </a:rPr>
              <a:t>Machine Learning</a:t>
            </a:r>
          </a:p>
        </p:txBody>
      </p:sp>
      <p:sp>
        <p:nvSpPr>
          <p:cNvPr id="8" name="TextBox 7">
            <a:extLst>
              <a:ext uri="{FF2B5EF4-FFF2-40B4-BE49-F238E27FC236}">
                <a16:creationId xmlns:a16="http://schemas.microsoft.com/office/drawing/2014/main" id="{1A97A137-0636-91E8-CB03-3DF1CABF3778}"/>
              </a:ext>
            </a:extLst>
          </p:cNvPr>
          <p:cNvSpPr txBox="1"/>
          <p:nvPr/>
        </p:nvSpPr>
        <p:spPr>
          <a:xfrm>
            <a:off x="3412602" y="0"/>
            <a:ext cx="5327677" cy="830997"/>
          </a:xfrm>
          <a:prstGeom prst="rect">
            <a:avLst/>
          </a:prstGeom>
          <a:noFill/>
        </p:spPr>
        <p:txBody>
          <a:bodyPr wrap="none" rtlCol="0">
            <a:spAutoFit/>
          </a:bodyPr>
          <a:lstStyle/>
          <a:p>
            <a:pPr algn="ctr"/>
            <a:r>
              <a:rPr lang="en-IN" sz="4800" b="1" i="1" dirty="0">
                <a:effectLst>
                  <a:outerShdw blurRad="38100" dist="38100" dir="2700000" algn="tl">
                    <a:srgbClr val="000000">
                      <a:alpha val="43137"/>
                    </a:srgbClr>
                  </a:outerShdw>
                </a:effectLst>
              </a:rPr>
              <a:t>Supervised Learning</a:t>
            </a:r>
          </a:p>
        </p:txBody>
      </p:sp>
      <p:sp>
        <p:nvSpPr>
          <p:cNvPr id="9" name="TextBox 8">
            <a:extLst>
              <a:ext uri="{FF2B5EF4-FFF2-40B4-BE49-F238E27FC236}">
                <a16:creationId xmlns:a16="http://schemas.microsoft.com/office/drawing/2014/main" id="{2850C1AB-FC7A-56D7-0808-F5A11D4DA335}"/>
              </a:ext>
            </a:extLst>
          </p:cNvPr>
          <p:cNvSpPr txBox="1"/>
          <p:nvPr/>
        </p:nvSpPr>
        <p:spPr>
          <a:xfrm>
            <a:off x="14479252" y="2582614"/>
            <a:ext cx="3035298" cy="1323439"/>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Unsupervised </a:t>
            </a:r>
          </a:p>
          <a:p>
            <a:pPr algn="ctr"/>
            <a:r>
              <a:rPr lang="en-IN" sz="4000" b="1" i="1" dirty="0">
                <a:effectLst>
                  <a:outerShdw blurRad="38100" dist="38100" dir="2700000" algn="tl">
                    <a:srgbClr val="000000">
                      <a:alpha val="43137"/>
                    </a:srgbClr>
                  </a:outerShdw>
                </a:effectLst>
              </a:rPr>
              <a:t>Learning</a:t>
            </a:r>
          </a:p>
        </p:txBody>
      </p:sp>
      <p:sp>
        <p:nvSpPr>
          <p:cNvPr id="10" name="TextBox 9">
            <a:extLst>
              <a:ext uri="{FF2B5EF4-FFF2-40B4-BE49-F238E27FC236}">
                <a16:creationId xmlns:a16="http://schemas.microsoft.com/office/drawing/2014/main" id="{A88E6213-D794-1FEE-DE2D-EED877491AB2}"/>
              </a:ext>
            </a:extLst>
          </p:cNvPr>
          <p:cNvSpPr txBox="1"/>
          <p:nvPr/>
        </p:nvSpPr>
        <p:spPr>
          <a:xfrm>
            <a:off x="17512671" y="2459504"/>
            <a:ext cx="3060702" cy="1938992"/>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Semi-Supervised Learning</a:t>
            </a:r>
          </a:p>
        </p:txBody>
      </p:sp>
      <p:sp>
        <p:nvSpPr>
          <p:cNvPr id="12" name="TextBox 11">
            <a:extLst>
              <a:ext uri="{FF2B5EF4-FFF2-40B4-BE49-F238E27FC236}">
                <a16:creationId xmlns:a16="http://schemas.microsoft.com/office/drawing/2014/main" id="{8248DC00-2F33-1855-7BA5-358EB3115D2C}"/>
              </a:ext>
            </a:extLst>
          </p:cNvPr>
          <p:cNvSpPr txBox="1"/>
          <p:nvPr/>
        </p:nvSpPr>
        <p:spPr>
          <a:xfrm>
            <a:off x="20473023" y="2933918"/>
            <a:ext cx="3060702" cy="1200329"/>
          </a:xfrm>
          <a:prstGeom prst="rect">
            <a:avLst/>
          </a:prstGeom>
          <a:noFill/>
        </p:spPr>
        <p:txBody>
          <a:bodyPr wrap="square" rtlCol="0">
            <a:spAutoFit/>
          </a:bodyPr>
          <a:lstStyle/>
          <a:p>
            <a:pPr algn="ctr"/>
            <a:r>
              <a:rPr lang="en-IN" sz="3600" b="1" i="1" dirty="0">
                <a:effectLst>
                  <a:outerShdw blurRad="38100" dist="38100" dir="2700000" algn="tl">
                    <a:srgbClr val="000000">
                      <a:alpha val="43137"/>
                    </a:srgbClr>
                  </a:outerShdw>
                </a:effectLst>
              </a:rPr>
              <a:t>Reinforcement </a:t>
            </a:r>
          </a:p>
          <a:p>
            <a:pPr algn="ctr"/>
            <a:r>
              <a:rPr lang="en-IN" sz="3600" b="1" i="1" dirty="0">
                <a:effectLst>
                  <a:outerShdw blurRad="38100" dist="38100" dir="2700000" algn="tl">
                    <a:srgbClr val="000000">
                      <a:alpha val="43137"/>
                    </a:srgbClr>
                  </a:outerShdw>
                </a:effectLst>
              </a:rPr>
              <a:t>Learning</a:t>
            </a:r>
          </a:p>
        </p:txBody>
      </p:sp>
      <p:sp>
        <p:nvSpPr>
          <p:cNvPr id="2" name="TextBox 1">
            <a:extLst>
              <a:ext uri="{FF2B5EF4-FFF2-40B4-BE49-F238E27FC236}">
                <a16:creationId xmlns:a16="http://schemas.microsoft.com/office/drawing/2014/main" id="{DDAF60C7-A129-386B-F8BF-427A11B2D09E}"/>
              </a:ext>
            </a:extLst>
          </p:cNvPr>
          <p:cNvSpPr txBox="1"/>
          <p:nvPr/>
        </p:nvSpPr>
        <p:spPr>
          <a:xfrm>
            <a:off x="267415" y="1074509"/>
            <a:ext cx="10485698" cy="1384995"/>
          </a:xfrm>
          <a:prstGeom prst="rect">
            <a:avLst/>
          </a:prstGeom>
          <a:noFill/>
        </p:spPr>
        <p:txBody>
          <a:bodyPr wrap="square" rtlCol="0">
            <a:spAutoFit/>
          </a:bodyPr>
          <a:lstStyle/>
          <a:p>
            <a:r>
              <a:rPr lang="en-IN" sz="2800" b="1" i="1" dirty="0">
                <a:solidFill>
                  <a:schemeClr val="bg1"/>
                </a:solidFill>
                <a:latin typeface="Times New Roman" panose="02020603050405020304" pitchFamily="18" charset="0"/>
                <a:cs typeface="Times New Roman" panose="02020603050405020304" pitchFamily="18" charset="0"/>
              </a:rPr>
              <a:t>A Supervised Learning is the machine learning task of learning a function that maps an input to an output based on example input-output pairs</a:t>
            </a:r>
          </a:p>
        </p:txBody>
      </p:sp>
      <p:sp>
        <p:nvSpPr>
          <p:cNvPr id="3" name="TextBox 2">
            <a:extLst>
              <a:ext uri="{FF2B5EF4-FFF2-40B4-BE49-F238E27FC236}">
                <a16:creationId xmlns:a16="http://schemas.microsoft.com/office/drawing/2014/main" id="{761AAD23-A114-0EC3-2BE9-18F6F2E6A817}"/>
              </a:ext>
            </a:extLst>
          </p:cNvPr>
          <p:cNvSpPr txBox="1"/>
          <p:nvPr/>
        </p:nvSpPr>
        <p:spPr>
          <a:xfrm>
            <a:off x="217240" y="2456864"/>
            <a:ext cx="10485698" cy="954107"/>
          </a:xfrm>
          <a:prstGeom prst="rect">
            <a:avLst/>
          </a:prstGeom>
          <a:noFill/>
        </p:spPr>
        <p:txBody>
          <a:bodyPr wrap="square" rtlCol="0">
            <a:spAutoFit/>
          </a:bodyPr>
          <a:lstStyle/>
          <a:p>
            <a:r>
              <a:rPr lang="en-IN" sz="2800" b="1" i="1" dirty="0">
                <a:solidFill>
                  <a:schemeClr val="bg1"/>
                </a:solidFill>
                <a:latin typeface="Times New Roman" panose="02020603050405020304" pitchFamily="18" charset="0"/>
                <a:cs typeface="Times New Roman" panose="02020603050405020304" pitchFamily="18" charset="0"/>
              </a:rPr>
              <a:t>The given data is labelled. Divided into two major classes: Regression and Classification</a:t>
            </a:r>
          </a:p>
        </p:txBody>
      </p:sp>
      <p:graphicFrame>
        <p:nvGraphicFramePr>
          <p:cNvPr id="13" name="Table 13">
            <a:extLst>
              <a:ext uri="{FF2B5EF4-FFF2-40B4-BE49-F238E27FC236}">
                <a16:creationId xmlns:a16="http://schemas.microsoft.com/office/drawing/2014/main" id="{AAA383D5-0EB5-D992-C978-E5BEFCDE9833}"/>
              </a:ext>
            </a:extLst>
          </p:cNvPr>
          <p:cNvGraphicFramePr>
            <a:graphicFrameLocks noGrp="1"/>
          </p:cNvGraphicFramePr>
          <p:nvPr>
            <p:extLst>
              <p:ext uri="{D42A27DB-BD31-4B8C-83A1-F6EECF244321}">
                <p14:modId xmlns:p14="http://schemas.microsoft.com/office/powerpoint/2010/main" val="1856441397"/>
              </p:ext>
            </p:extLst>
          </p:nvPr>
        </p:nvGraphicFramePr>
        <p:xfrm>
          <a:off x="1353004" y="3563985"/>
          <a:ext cx="9485991" cy="3141000"/>
        </p:xfrm>
        <a:graphic>
          <a:graphicData uri="http://schemas.openxmlformats.org/drawingml/2006/table">
            <a:tbl>
              <a:tblPr firstRow="1" bandRow="1">
                <a:tableStyleId>{74C1A8A3-306A-4EB7-A6B1-4F7E0EB9C5D6}</a:tableStyleId>
              </a:tblPr>
              <a:tblGrid>
                <a:gridCol w="3161997">
                  <a:extLst>
                    <a:ext uri="{9D8B030D-6E8A-4147-A177-3AD203B41FA5}">
                      <a16:colId xmlns:a16="http://schemas.microsoft.com/office/drawing/2014/main" val="2348602422"/>
                    </a:ext>
                  </a:extLst>
                </a:gridCol>
                <a:gridCol w="3161997">
                  <a:extLst>
                    <a:ext uri="{9D8B030D-6E8A-4147-A177-3AD203B41FA5}">
                      <a16:colId xmlns:a16="http://schemas.microsoft.com/office/drawing/2014/main" val="1036363770"/>
                    </a:ext>
                  </a:extLst>
                </a:gridCol>
                <a:gridCol w="3161997">
                  <a:extLst>
                    <a:ext uri="{9D8B030D-6E8A-4147-A177-3AD203B41FA5}">
                      <a16:colId xmlns:a16="http://schemas.microsoft.com/office/drawing/2014/main" val="2520370536"/>
                    </a:ext>
                  </a:extLst>
                </a:gridCol>
              </a:tblGrid>
              <a:tr h="523500">
                <a:tc>
                  <a:txBody>
                    <a:bodyPr/>
                    <a:lstStyle/>
                    <a:p>
                      <a:r>
                        <a:rPr lang="en-IN" sz="2800" dirty="0">
                          <a:solidFill>
                            <a:sysClr val="windowText" lastClr="000000"/>
                          </a:solidFill>
                        </a:rPr>
                        <a:t>Gender</a:t>
                      </a:r>
                    </a:p>
                  </a:txBody>
                  <a:tcPr>
                    <a:noFill/>
                  </a:tcPr>
                </a:tc>
                <a:tc>
                  <a:txBody>
                    <a:bodyPr/>
                    <a:lstStyle/>
                    <a:p>
                      <a:r>
                        <a:rPr lang="en-IN" sz="2800" dirty="0">
                          <a:solidFill>
                            <a:sysClr val="windowText" lastClr="000000"/>
                          </a:solidFill>
                        </a:rPr>
                        <a:t>Age</a:t>
                      </a:r>
                    </a:p>
                  </a:txBody>
                  <a:tcPr>
                    <a:noFill/>
                  </a:tcPr>
                </a:tc>
                <a:tc>
                  <a:txBody>
                    <a:bodyPr/>
                    <a:lstStyle/>
                    <a:p>
                      <a:r>
                        <a:rPr lang="en-IN" sz="2800" dirty="0">
                          <a:solidFill>
                            <a:sysClr val="windowText" lastClr="000000"/>
                          </a:solidFill>
                        </a:rPr>
                        <a:t>Label</a:t>
                      </a:r>
                    </a:p>
                  </a:txBody>
                  <a:tcPr>
                    <a:noFill/>
                  </a:tcPr>
                </a:tc>
                <a:extLst>
                  <a:ext uri="{0D108BD9-81ED-4DB2-BD59-A6C34878D82A}">
                    <a16:rowId xmlns:a16="http://schemas.microsoft.com/office/drawing/2014/main" val="3448424411"/>
                  </a:ext>
                </a:extLst>
              </a:tr>
              <a:tr h="523500">
                <a:tc>
                  <a:txBody>
                    <a:bodyPr/>
                    <a:lstStyle/>
                    <a:p>
                      <a:r>
                        <a:rPr lang="en-IN" sz="2800" dirty="0">
                          <a:solidFill>
                            <a:sysClr val="windowText" lastClr="000000"/>
                          </a:solidFill>
                        </a:rPr>
                        <a:t>M</a:t>
                      </a:r>
                    </a:p>
                  </a:txBody>
                  <a:tcPr>
                    <a:noFill/>
                  </a:tcPr>
                </a:tc>
                <a:tc>
                  <a:txBody>
                    <a:bodyPr/>
                    <a:lstStyle/>
                    <a:p>
                      <a:r>
                        <a:rPr lang="en-IN" sz="2800" dirty="0">
                          <a:solidFill>
                            <a:sysClr val="windowText" lastClr="000000"/>
                          </a:solidFill>
                        </a:rPr>
                        <a:t>48</a:t>
                      </a:r>
                    </a:p>
                  </a:txBody>
                  <a:tcPr>
                    <a:noFill/>
                  </a:tcPr>
                </a:tc>
                <a:tc>
                  <a:txBody>
                    <a:bodyPr/>
                    <a:lstStyle/>
                    <a:p>
                      <a:r>
                        <a:rPr lang="en-IN" sz="2800" dirty="0">
                          <a:solidFill>
                            <a:sysClr val="windowText" lastClr="000000"/>
                          </a:solidFill>
                        </a:rPr>
                        <a:t>Sick</a:t>
                      </a:r>
                    </a:p>
                  </a:txBody>
                  <a:tcPr>
                    <a:noFill/>
                  </a:tcPr>
                </a:tc>
                <a:extLst>
                  <a:ext uri="{0D108BD9-81ED-4DB2-BD59-A6C34878D82A}">
                    <a16:rowId xmlns:a16="http://schemas.microsoft.com/office/drawing/2014/main" val="853083843"/>
                  </a:ext>
                </a:extLst>
              </a:tr>
              <a:tr h="523500">
                <a:tc>
                  <a:txBody>
                    <a:bodyPr/>
                    <a:lstStyle/>
                    <a:p>
                      <a:r>
                        <a:rPr lang="en-IN" sz="2800" dirty="0">
                          <a:solidFill>
                            <a:sysClr val="windowText" lastClr="000000"/>
                          </a:solidFill>
                        </a:rPr>
                        <a:t>M</a:t>
                      </a:r>
                    </a:p>
                  </a:txBody>
                  <a:tcPr>
                    <a:noFill/>
                  </a:tcPr>
                </a:tc>
                <a:tc>
                  <a:txBody>
                    <a:bodyPr/>
                    <a:lstStyle/>
                    <a:p>
                      <a:r>
                        <a:rPr lang="en-IN" sz="2800" dirty="0">
                          <a:solidFill>
                            <a:sysClr val="windowText" lastClr="000000"/>
                          </a:solidFill>
                        </a:rPr>
                        <a:t>67</a:t>
                      </a:r>
                    </a:p>
                  </a:txBody>
                  <a:tcPr>
                    <a:noFill/>
                  </a:tcPr>
                </a:tc>
                <a:tc>
                  <a:txBody>
                    <a:bodyPr/>
                    <a:lstStyle/>
                    <a:p>
                      <a:r>
                        <a:rPr lang="en-IN" sz="2800" dirty="0">
                          <a:solidFill>
                            <a:sysClr val="windowText" lastClr="000000"/>
                          </a:solidFill>
                        </a:rPr>
                        <a:t>Sick</a:t>
                      </a:r>
                    </a:p>
                  </a:txBody>
                  <a:tcPr>
                    <a:noFill/>
                  </a:tcPr>
                </a:tc>
                <a:extLst>
                  <a:ext uri="{0D108BD9-81ED-4DB2-BD59-A6C34878D82A}">
                    <a16:rowId xmlns:a16="http://schemas.microsoft.com/office/drawing/2014/main" val="1823960404"/>
                  </a:ext>
                </a:extLst>
              </a:tr>
              <a:tr h="523500">
                <a:tc>
                  <a:txBody>
                    <a:bodyPr/>
                    <a:lstStyle/>
                    <a:p>
                      <a:r>
                        <a:rPr lang="en-IN" sz="2800" dirty="0">
                          <a:solidFill>
                            <a:sysClr val="windowText" lastClr="000000"/>
                          </a:solidFill>
                        </a:rPr>
                        <a:t>F</a:t>
                      </a:r>
                    </a:p>
                  </a:txBody>
                  <a:tcPr>
                    <a:noFill/>
                  </a:tcPr>
                </a:tc>
                <a:tc>
                  <a:txBody>
                    <a:bodyPr/>
                    <a:lstStyle/>
                    <a:p>
                      <a:r>
                        <a:rPr lang="en-IN" sz="2800" dirty="0">
                          <a:solidFill>
                            <a:sysClr val="windowText" lastClr="000000"/>
                          </a:solidFill>
                        </a:rPr>
                        <a:t>55</a:t>
                      </a:r>
                    </a:p>
                  </a:txBody>
                  <a:tcPr>
                    <a:noFill/>
                  </a:tcPr>
                </a:tc>
                <a:tc>
                  <a:txBody>
                    <a:bodyPr/>
                    <a:lstStyle/>
                    <a:p>
                      <a:r>
                        <a:rPr lang="en-IN" sz="2800" dirty="0">
                          <a:solidFill>
                            <a:sysClr val="windowText" lastClr="000000"/>
                          </a:solidFill>
                        </a:rPr>
                        <a:t>Healthy</a:t>
                      </a:r>
                    </a:p>
                  </a:txBody>
                  <a:tcPr>
                    <a:noFill/>
                  </a:tcPr>
                </a:tc>
                <a:extLst>
                  <a:ext uri="{0D108BD9-81ED-4DB2-BD59-A6C34878D82A}">
                    <a16:rowId xmlns:a16="http://schemas.microsoft.com/office/drawing/2014/main" val="1374764767"/>
                  </a:ext>
                </a:extLst>
              </a:tr>
              <a:tr h="523500">
                <a:tc>
                  <a:txBody>
                    <a:bodyPr/>
                    <a:lstStyle/>
                    <a:p>
                      <a:r>
                        <a:rPr lang="en-IN" sz="2800" dirty="0">
                          <a:solidFill>
                            <a:sysClr val="windowText" lastClr="000000"/>
                          </a:solidFill>
                        </a:rPr>
                        <a:t>M</a:t>
                      </a:r>
                    </a:p>
                  </a:txBody>
                  <a:tcPr>
                    <a:noFill/>
                  </a:tcPr>
                </a:tc>
                <a:tc>
                  <a:txBody>
                    <a:bodyPr/>
                    <a:lstStyle/>
                    <a:p>
                      <a:r>
                        <a:rPr lang="en-IN" sz="2800" dirty="0">
                          <a:solidFill>
                            <a:sysClr val="windowText" lastClr="000000"/>
                          </a:solidFill>
                        </a:rPr>
                        <a:t>49</a:t>
                      </a:r>
                    </a:p>
                  </a:txBody>
                  <a:tcPr>
                    <a:noFill/>
                  </a:tcPr>
                </a:tc>
                <a:tc>
                  <a:txBody>
                    <a:bodyPr/>
                    <a:lstStyle/>
                    <a:p>
                      <a:r>
                        <a:rPr lang="en-IN" sz="2800" dirty="0">
                          <a:solidFill>
                            <a:sysClr val="windowText" lastClr="000000"/>
                          </a:solidFill>
                        </a:rPr>
                        <a:t>Healthy</a:t>
                      </a:r>
                    </a:p>
                  </a:txBody>
                  <a:tcPr>
                    <a:noFill/>
                  </a:tcPr>
                </a:tc>
                <a:extLst>
                  <a:ext uri="{0D108BD9-81ED-4DB2-BD59-A6C34878D82A}">
                    <a16:rowId xmlns:a16="http://schemas.microsoft.com/office/drawing/2014/main" val="515260065"/>
                  </a:ext>
                </a:extLst>
              </a:tr>
              <a:tr h="523500">
                <a:tc>
                  <a:txBody>
                    <a:bodyPr/>
                    <a:lstStyle/>
                    <a:p>
                      <a:r>
                        <a:rPr lang="en-IN" sz="2800" dirty="0">
                          <a:solidFill>
                            <a:sysClr val="windowText" lastClr="000000"/>
                          </a:solidFill>
                        </a:rPr>
                        <a:t>F</a:t>
                      </a:r>
                    </a:p>
                  </a:txBody>
                  <a:tcPr>
                    <a:noFill/>
                  </a:tcPr>
                </a:tc>
                <a:tc>
                  <a:txBody>
                    <a:bodyPr/>
                    <a:lstStyle/>
                    <a:p>
                      <a:r>
                        <a:rPr lang="en-IN" sz="2800" dirty="0">
                          <a:solidFill>
                            <a:sysClr val="windowText" lastClr="000000"/>
                          </a:solidFill>
                        </a:rPr>
                        <a:t>32</a:t>
                      </a:r>
                    </a:p>
                  </a:txBody>
                  <a:tcPr>
                    <a:noFill/>
                  </a:tcPr>
                </a:tc>
                <a:tc>
                  <a:txBody>
                    <a:bodyPr/>
                    <a:lstStyle/>
                    <a:p>
                      <a:r>
                        <a:rPr lang="en-IN" sz="2800" dirty="0">
                          <a:solidFill>
                            <a:sysClr val="windowText" lastClr="000000"/>
                          </a:solidFill>
                        </a:rPr>
                        <a:t>Sick</a:t>
                      </a:r>
                    </a:p>
                  </a:txBody>
                  <a:tcPr>
                    <a:noFill/>
                  </a:tcPr>
                </a:tc>
                <a:extLst>
                  <a:ext uri="{0D108BD9-81ED-4DB2-BD59-A6C34878D82A}">
                    <a16:rowId xmlns:a16="http://schemas.microsoft.com/office/drawing/2014/main" val="1316619005"/>
                  </a:ext>
                </a:extLst>
              </a:tr>
            </a:tbl>
          </a:graphicData>
        </a:graphic>
      </p:graphicFrame>
      <p:sp>
        <p:nvSpPr>
          <p:cNvPr id="16" name="TextBox 15">
            <a:extLst>
              <a:ext uri="{FF2B5EF4-FFF2-40B4-BE49-F238E27FC236}">
                <a16:creationId xmlns:a16="http://schemas.microsoft.com/office/drawing/2014/main" id="{500DDA49-91BC-1297-C181-E4E6576FFCD8}"/>
              </a:ext>
            </a:extLst>
          </p:cNvPr>
          <p:cNvSpPr txBox="1"/>
          <p:nvPr/>
        </p:nvSpPr>
        <p:spPr>
          <a:xfrm>
            <a:off x="-10781585" y="1074509"/>
            <a:ext cx="10485698" cy="1384995"/>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Unsupervised Learning is a type of machine learning algorithm used to draw inferences from datasets consisting of input data without labelled responses</a:t>
            </a:r>
          </a:p>
        </p:txBody>
      </p:sp>
      <p:sp>
        <p:nvSpPr>
          <p:cNvPr id="17" name="TextBox 16">
            <a:extLst>
              <a:ext uri="{FF2B5EF4-FFF2-40B4-BE49-F238E27FC236}">
                <a16:creationId xmlns:a16="http://schemas.microsoft.com/office/drawing/2014/main" id="{014EDFFD-FAC6-CDB7-D804-9621EEC70660}"/>
              </a:ext>
            </a:extLst>
          </p:cNvPr>
          <p:cNvSpPr txBox="1"/>
          <p:nvPr/>
        </p:nvSpPr>
        <p:spPr>
          <a:xfrm>
            <a:off x="-10787936" y="2582614"/>
            <a:ext cx="10485698" cy="1384995"/>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In unsupervised learning algorithms, classification or categorisation is not included in the observation. Divided into two major classes: Clustering and Dimensionality reduction.</a:t>
            </a:r>
          </a:p>
        </p:txBody>
      </p:sp>
    </p:spTree>
    <p:extLst>
      <p:ext uri="{BB962C8B-B14F-4D97-AF65-F5344CB8AC3E}">
        <p14:creationId xmlns:p14="http://schemas.microsoft.com/office/powerpoint/2010/main" val="13979481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AF3BC45-B822-AC15-FEAA-259878C37050}"/>
              </a:ext>
            </a:extLst>
          </p:cNvPr>
          <p:cNvSpPr/>
          <p:nvPr/>
        </p:nvSpPr>
        <p:spPr>
          <a:xfrm>
            <a:off x="20523199" y="0"/>
            <a:ext cx="3060701" cy="6858000"/>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1">
                  <a:lumMod val="40000"/>
                  <a:lumOff val="60000"/>
                </a:schemeClr>
              </a:solidFill>
            </a:endParaRPr>
          </a:p>
        </p:txBody>
      </p:sp>
      <p:sp>
        <p:nvSpPr>
          <p:cNvPr id="4" name="Rectangle 3">
            <a:extLst>
              <a:ext uri="{FF2B5EF4-FFF2-40B4-BE49-F238E27FC236}">
                <a16:creationId xmlns:a16="http://schemas.microsoft.com/office/drawing/2014/main" id="{E15F52CE-178F-5FAB-60EF-5CF8E8989252}"/>
              </a:ext>
            </a:extLst>
          </p:cNvPr>
          <p:cNvSpPr/>
          <p:nvPr/>
        </p:nvSpPr>
        <p:spPr>
          <a:xfrm>
            <a:off x="-12764516" y="0"/>
            <a:ext cx="12231115" cy="6858000"/>
          </a:xfrm>
          <a:prstGeom prst="rect">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2">
                  <a:lumMod val="50000"/>
                </a:schemeClr>
              </a:solidFill>
            </a:endParaRPr>
          </a:p>
        </p:txBody>
      </p:sp>
      <p:sp>
        <p:nvSpPr>
          <p:cNvPr id="5" name="Rectangle 4">
            <a:extLst>
              <a:ext uri="{FF2B5EF4-FFF2-40B4-BE49-F238E27FC236}">
                <a16:creationId xmlns:a16="http://schemas.microsoft.com/office/drawing/2014/main" id="{2A73C119-A170-5E58-7710-C065DF1FA783}"/>
              </a:ext>
            </a:extLst>
          </p:cNvPr>
          <p:cNvSpPr/>
          <p:nvPr/>
        </p:nvSpPr>
        <p:spPr>
          <a:xfrm>
            <a:off x="-21572" y="0"/>
            <a:ext cx="12213572" cy="6858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2">
                  <a:lumMod val="50000"/>
                </a:schemeClr>
              </a:solidFill>
            </a:endParaRPr>
          </a:p>
        </p:txBody>
      </p:sp>
      <p:sp>
        <p:nvSpPr>
          <p:cNvPr id="6" name="Rectangle 5">
            <a:extLst>
              <a:ext uri="{FF2B5EF4-FFF2-40B4-BE49-F238E27FC236}">
                <a16:creationId xmlns:a16="http://schemas.microsoft.com/office/drawing/2014/main" id="{AC1F6FC3-EDC2-2F63-8857-EF7AC175D6D0}"/>
              </a:ext>
            </a:extLst>
          </p:cNvPr>
          <p:cNvSpPr/>
          <p:nvPr/>
        </p:nvSpPr>
        <p:spPr>
          <a:xfrm>
            <a:off x="17562846" y="0"/>
            <a:ext cx="2960353" cy="6858000"/>
          </a:xfrm>
          <a:prstGeom prst="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E98AF2CB-5784-6D48-5043-2623AE327AEA}"/>
              </a:ext>
            </a:extLst>
          </p:cNvPr>
          <p:cNvSpPr txBox="1"/>
          <p:nvPr/>
        </p:nvSpPr>
        <p:spPr>
          <a:xfrm>
            <a:off x="13954721" y="0"/>
            <a:ext cx="7066358" cy="1200329"/>
          </a:xfrm>
          <a:prstGeom prst="rect">
            <a:avLst/>
          </a:prstGeom>
          <a:noFill/>
        </p:spPr>
        <p:txBody>
          <a:bodyPr wrap="none" rtlCol="0">
            <a:spAutoFit/>
          </a:bodyPr>
          <a:lstStyle/>
          <a:p>
            <a:r>
              <a:rPr lang="en-IN" sz="7200" b="1" i="1" dirty="0">
                <a:effectLst>
                  <a:outerShdw blurRad="38100" dist="38100" dir="2700000" algn="tl">
                    <a:srgbClr val="000000">
                      <a:alpha val="43137"/>
                    </a:srgbClr>
                  </a:outerShdw>
                </a:effectLst>
              </a:rPr>
              <a:t>Machine Learning</a:t>
            </a:r>
          </a:p>
        </p:txBody>
      </p:sp>
      <p:sp>
        <p:nvSpPr>
          <p:cNvPr id="8" name="TextBox 7">
            <a:extLst>
              <a:ext uri="{FF2B5EF4-FFF2-40B4-BE49-F238E27FC236}">
                <a16:creationId xmlns:a16="http://schemas.microsoft.com/office/drawing/2014/main" id="{1A97A137-0636-91E8-CB03-3DF1CABF3778}"/>
              </a:ext>
            </a:extLst>
          </p:cNvPr>
          <p:cNvSpPr txBox="1"/>
          <p:nvPr/>
        </p:nvSpPr>
        <p:spPr>
          <a:xfrm>
            <a:off x="-9312798" y="0"/>
            <a:ext cx="5327677" cy="830997"/>
          </a:xfrm>
          <a:prstGeom prst="rect">
            <a:avLst/>
          </a:prstGeom>
          <a:noFill/>
        </p:spPr>
        <p:txBody>
          <a:bodyPr wrap="none" rtlCol="0">
            <a:spAutoFit/>
          </a:bodyPr>
          <a:lstStyle/>
          <a:p>
            <a:pPr algn="ctr"/>
            <a:r>
              <a:rPr lang="en-IN" sz="4800" b="1" i="1" dirty="0">
                <a:effectLst>
                  <a:outerShdw blurRad="38100" dist="38100" dir="2700000" algn="tl">
                    <a:srgbClr val="000000">
                      <a:alpha val="43137"/>
                    </a:srgbClr>
                  </a:outerShdw>
                </a:effectLst>
              </a:rPr>
              <a:t>Supervised Learning</a:t>
            </a:r>
          </a:p>
        </p:txBody>
      </p:sp>
      <p:sp>
        <p:nvSpPr>
          <p:cNvPr id="9" name="TextBox 8">
            <a:extLst>
              <a:ext uri="{FF2B5EF4-FFF2-40B4-BE49-F238E27FC236}">
                <a16:creationId xmlns:a16="http://schemas.microsoft.com/office/drawing/2014/main" id="{2850C1AB-FC7A-56D7-0808-F5A11D4DA335}"/>
              </a:ext>
            </a:extLst>
          </p:cNvPr>
          <p:cNvSpPr txBox="1"/>
          <p:nvPr/>
        </p:nvSpPr>
        <p:spPr>
          <a:xfrm>
            <a:off x="3218123" y="61555"/>
            <a:ext cx="6170948" cy="830997"/>
          </a:xfrm>
          <a:prstGeom prst="rect">
            <a:avLst/>
          </a:prstGeom>
          <a:noFill/>
        </p:spPr>
        <p:txBody>
          <a:bodyPr wrap="square" rtlCol="0">
            <a:spAutoFit/>
          </a:bodyPr>
          <a:lstStyle/>
          <a:p>
            <a:pPr algn="ctr"/>
            <a:r>
              <a:rPr lang="en-IN" sz="4800" b="1" i="1" dirty="0">
                <a:effectLst>
                  <a:outerShdw blurRad="38100" dist="38100" dir="2700000" algn="tl">
                    <a:srgbClr val="000000">
                      <a:alpha val="43137"/>
                    </a:srgbClr>
                  </a:outerShdw>
                </a:effectLst>
              </a:rPr>
              <a:t>Unsupervised Learning</a:t>
            </a:r>
          </a:p>
        </p:txBody>
      </p:sp>
      <p:sp>
        <p:nvSpPr>
          <p:cNvPr id="10" name="TextBox 9">
            <a:extLst>
              <a:ext uri="{FF2B5EF4-FFF2-40B4-BE49-F238E27FC236}">
                <a16:creationId xmlns:a16="http://schemas.microsoft.com/office/drawing/2014/main" id="{A88E6213-D794-1FEE-DE2D-EED877491AB2}"/>
              </a:ext>
            </a:extLst>
          </p:cNvPr>
          <p:cNvSpPr txBox="1"/>
          <p:nvPr/>
        </p:nvSpPr>
        <p:spPr>
          <a:xfrm>
            <a:off x="17512671" y="2459504"/>
            <a:ext cx="3060702" cy="1938992"/>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Semi-Supervised Learning</a:t>
            </a:r>
          </a:p>
        </p:txBody>
      </p:sp>
      <p:sp>
        <p:nvSpPr>
          <p:cNvPr id="12" name="TextBox 11">
            <a:extLst>
              <a:ext uri="{FF2B5EF4-FFF2-40B4-BE49-F238E27FC236}">
                <a16:creationId xmlns:a16="http://schemas.microsoft.com/office/drawing/2014/main" id="{8248DC00-2F33-1855-7BA5-358EB3115D2C}"/>
              </a:ext>
            </a:extLst>
          </p:cNvPr>
          <p:cNvSpPr txBox="1"/>
          <p:nvPr/>
        </p:nvSpPr>
        <p:spPr>
          <a:xfrm>
            <a:off x="20473023" y="2933918"/>
            <a:ext cx="3060702" cy="1200329"/>
          </a:xfrm>
          <a:prstGeom prst="rect">
            <a:avLst/>
          </a:prstGeom>
          <a:noFill/>
        </p:spPr>
        <p:txBody>
          <a:bodyPr wrap="square" rtlCol="0">
            <a:spAutoFit/>
          </a:bodyPr>
          <a:lstStyle/>
          <a:p>
            <a:pPr algn="ctr"/>
            <a:r>
              <a:rPr lang="en-IN" sz="3600" b="1" i="1" dirty="0">
                <a:effectLst>
                  <a:outerShdw blurRad="38100" dist="38100" dir="2700000" algn="tl">
                    <a:srgbClr val="000000">
                      <a:alpha val="43137"/>
                    </a:srgbClr>
                  </a:outerShdw>
                </a:effectLst>
              </a:rPr>
              <a:t>Reinforcement </a:t>
            </a:r>
          </a:p>
          <a:p>
            <a:pPr algn="ctr"/>
            <a:r>
              <a:rPr lang="en-IN" sz="3600" b="1" i="1" dirty="0">
                <a:effectLst>
                  <a:outerShdw blurRad="38100" dist="38100" dir="2700000" algn="tl">
                    <a:srgbClr val="000000">
                      <a:alpha val="43137"/>
                    </a:srgbClr>
                  </a:outerShdw>
                </a:effectLst>
              </a:rPr>
              <a:t>Learning</a:t>
            </a:r>
          </a:p>
        </p:txBody>
      </p:sp>
      <p:sp>
        <p:nvSpPr>
          <p:cNvPr id="2" name="TextBox 1">
            <a:extLst>
              <a:ext uri="{FF2B5EF4-FFF2-40B4-BE49-F238E27FC236}">
                <a16:creationId xmlns:a16="http://schemas.microsoft.com/office/drawing/2014/main" id="{DDAF60C7-A129-386B-F8BF-427A11B2D09E}"/>
              </a:ext>
            </a:extLst>
          </p:cNvPr>
          <p:cNvSpPr txBox="1"/>
          <p:nvPr/>
        </p:nvSpPr>
        <p:spPr>
          <a:xfrm>
            <a:off x="-12457985" y="1074509"/>
            <a:ext cx="10485698" cy="1384995"/>
          </a:xfrm>
          <a:prstGeom prst="rect">
            <a:avLst/>
          </a:prstGeom>
          <a:noFill/>
        </p:spPr>
        <p:txBody>
          <a:bodyPr wrap="square" rtlCol="0">
            <a:spAutoFit/>
          </a:bodyPr>
          <a:lstStyle/>
          <a:p>
            <a:r>
              <a:rPr lang="en-IN" sz="2800" b="1" i="1" dirty="0">
                <a:solidFill>
                  <a:schemeClr val="bg1"/>
                </a:solidFill>
                <a:latin typeface="Times New Roman" panose="02020603050405020304" pitchFamily="18" charset="0"/>
                <a:cs typeface="Times New Roman" panose="02020603050405020304" pitchFamily="18" charset="0"/>
              </a:rPr>
              <a:t>A Supervised Learning is the machine learning task of learning a function that maps an input to an output based on example input-output pairs</a:t>
            </a:r>
          </a:p>
        </p:txBody>
      </p:sp>
      <p:sp>
        <p:nvSpPr>
          <p:cNvPr id="3" name="TextBox 2">
            <a:extLst>
              <a:ext uri="{FF2B5EF4-FFF2-40B4-BE49-F238E27FC236}">
                <a16:creationId xmlns:a16="http://schemas.microsoft.com/office/drawing/2014/main" id="{761AAD23-A114-0EC3-2BE9-18F6F2E6A817}"/>
              </a:ext>
            </a:extLst>
          </p:cNvPr>
          <p:cNvSpPr txBox="1"/>
          <p:nvPr/>
        </p:nvSpPr>
        <p:spPr>
          <a:xfrm>
            <a:off x="-12464336" y="2582614"/>
            <a:ext cx="10485698" cy="523220"/>
          </a:xfrm>
          <a:prstGeom prst="rect">
            <a:avLst/>
          </a:prstGeom>
          <a:noFill/>
        </p:spPr>
        <p:txBody>
          <a:bodyPr wrap="square" rtlCol="0">
            <a:spAutoFit/>
          </a:bodyPr>
          <a:lstStyle/>
          <a:p>
            <a:r>
              <a:rPr lang="en-IN" sz="2800" b="1" i="1" dirty="0">
                <a:solidFill>
                  <a:schemeClr val="bg1"/>
                </a:solidFill>
                <a:latin typeface="Times New Roman" panose="02020603050405020304" pitchFamily="18" charset="0"/>
                <a:cs typeface="Times New Roman" panose="02020603050405020304" pitchFamily="18" charset="0"/>
              </a:rPr>
              <a:t>The given data is labelled </a:t>
            </a:r>
          </a:p>
        </p:txBody>
      </p:sp>
      <p:graphicFrame>
        <p:nvGraphicFramePr>
          <p:cNvPr id="13" name="Table 13">
            <a:extLst>
              <a:ext uri="{FF2B5EF4-FFF2-40B4-BE49-F238E27FC236}">
                <a16:creationId xmlns:a16="http://schemas.microsoft.com/office/drawing/2014/main" id="{AAA383D5-0EB5-D992-C978-E5BEFCDE9833}"/>
              </a:ext>
            </a:extLst>
          </p:cNvPr>
          <p:cNvGraphicFramePr>
            <a:graphicFrameLocks noGrp="1"/>
          </p:cNvGraphicFramePr>
          <p:nvPr>
            <p:extLst>
              <p:ext uri="{D42A27DB-BD31-4B8C-83A1-F6EECF244321}">
                <p14:modId xmlns:p14="http://schemas.microsoft.com/office/powerpoint/2010/main" val="1783893831"/>
              </p:ext>
            </p:extLst>
          </p:nvPr>
        </p:nvGraphicFramePr>
        <p:xfrm>
          <a:off x="-11195049" y="3433967"/>
          <a:ext cx="9485991" cy="3141000"/>
        </p:xfrm>
        <a:graphic>
          <a:graphicData uri="http://schemas.openxmlformats.org/drawingml/2006/table">
            <a:tbl>
              <a:tblPr firstRow="1" bandRow="1">
                <a:tableStyleId>{74C1A8A3-306A-4EB7-A6B1-4F7E0EB9C5D6}</a:tableStyleId>
              </a:tblPr>
              <a:tblGrid>
                <a:gridCol w="3161997">
                  <a:extLst>
                    <a:ext uri="{9D8B030D-6E8A-4147-A177-3AD203B41FA5}">
                      <a16:colId xmlns:a16="http://schemas.microsoft.com/office/drawing/2014/main" val="2348602422"/>
                    </a:ext>
                  </a:extLst>
                </a:gridCol>
                <a:gridCol w="3161997">
                  <a:extLst>
                    <a:ext uri="{9D8B030D-6E8A-4147-A177-3AD203B41FA5}">
                      <a16:colId xmlns:a16="http://schemas.microsoft.com/office/drawing/2014/main" val="1036363770"/>
                    </a:ext>
                  </a:extLst>
                </a:gridCol>
                <a:gridCol w="3161997">
                  <a:extLst>
                    <a:ext uri="{9D8B030D-6E8A-4147-A177-3AD203B41FA5}">
                      <a16:colId xmlns:a16="http://schemas.microsoft.com/office/drawing/2014/main" val="2520370536"/>
                    </a:ext>
                  </a:extLst>
                </a:gridCol>
              </a:tblGrid>
              <a:tr h="523500">
                <a:tc>
                  <a:txBody>
                    <a:bodyPr/>
                    <a:lstStyle/>
                    <a:p>
                      <a:r>
                        <a:rPr lang="en-IN" sz="2800" dirty="0">
                          <a:solidFill>
                            <a:sysClr val="windowText" lastClr="000000"/>
                          </a:solidFill>
                        </a:rPr>
                        <a:t>Gender</a:t>
                      </a:r>
                    </a:p>
                  </a:txBody>
                  <a:tcPr>
                    <a:noFill/>
                  </a:tcPr>
                </a:tc>
                <a:tc>
                  <a:txBody>
                    <a:bodyPr/>
                    <a:lstStyle/>
                    <a:p>
                      <a:r>
                        <a:rPr lang="en-IN" sz="2800" dirty="0">
                          <a:solidFill>
                            <a:sysClr val="windowText" lastClr="000000"/>
                          </a:solidFill>
                        </a:rPr>
                        <a:t>Age</a:t>
                      </a:r>
                    </a:p>
                  </a:txBody>
                  <a:tcPr>
                    <a:noFill/>
                  </a:tcPr>
                </a:tc>
                <a:tc>
                  <a:txBody>
                    <a:bodyPr/>
                    <a:lstStyle/>
                    <a:p>
                      <a:r>
                        <a:rPr lang="en-IN" sz="2800" dirty="0">
                          <a:solidFill>
                            <a:sysClr val="windowText" lastClr="000000"/>
                          </a:solidFill>
                        </a:rPr>
                        <a:t>Label</a:t>
                      </a:r>
                    </a:p>
                  </a:txBody>
                  <a:tcPr>
                    <a:noFill/>
                  </a:tcPr>
                </a:tc>
                <a:extLst>
                  <a:ext uri="{0D108BD9-81ED-4DB2-BD59-A6C34878D82A}">
                    <a16:rowId xmlns:a16="http://schemas.microsoft.com/office/drawing/2014/main" val="3448424411"/>
                  </a:ext>
                </a:extLst>
              </a:tr>
              <a:tr h="523500">
                <a:tc>
                  <a:txBody>
                    <a:bodyPr/>
                    <a:lstStyle/>
                    <a:p>
                      <a:r>
                        <a:rPr lang="en-IN" sz="2800" dirty="0">
                          <a:solidFill>
                            <a:sysClr val="windowText" lastClr="000000"/>
                          </a:solidFill>
                        </a:rPr>
                        <a:t>M</a:t>
                      </a:r>
                    </a:p>
                  </a:txBody>
                  <a:tcPr>
                    <a:noFill/>
                  </a:tcPr>
                </a:tc>
                <a:tc>
                  <a:txBody>
                    <a:bodyPr/>
                    <a:lstStyle/>
                    <a:p>
                      <a:r>
                        <a:rPr lang="en-IN" sz="2800" dirty="0">
                          <a:solidFill>
                            <a:sysClr val="windowText" lastClr="000000"/>
                          </a:solidFill>
                        </a:rPr>
                        <a:t>48</a:t>
                      </a:r>
                    </a:p>
                  </a:txBody>
                  <a:tcPr>
                    <a:noFill/>
                  </a:tcPr>
                </a:tc>
                <a:tc>
                  <a:txBody>
                    <a:bodyPr/>
                    <a:lstStyle/>
                    <a:p>
                      <a:r>
                        <a:rPr lang="en-IN" sz="2800" dirty="0">
                          <a:solidFill>
                            <a:sysClr val="windowText" lastClr="000000"/>
                          </a:solidFill>
                        </a:rPr>
                        <a:t>Sick</a:t>
                      </a:r>
                    </a:p>
                  </a:txBody>
                  <a:tcPr>
                    <a:noFill/>
                  </a:tcPr>
                </a:tc>
                <a:extLst>
                  <a:ext uri="{0D108BD9-81ED-4DB2-BD59-A6C34878D82A}">
                    <a16:rowId xmlns:a16="http://schemas.microsoft.com/office/drawing/2014/main" val="853083843"/>
                  </a:ext>
                </a:extLst>
              </a:tr>
              <a:tr h="523500">
                <a:tc>
                  <a:txBody>
                    <a:bodyPr/>
                    <a:lstStyle/>
                    <a:p>
                      <a:r>
                        <a:rPr lang="en-IN" sz="2800" dirty="0">
                          <a:solidFill>
                            <a:sysClr val="windowText" lastClr="000000"/>
                          </a:solidFill>
                        </a:rPr>
                        <a:t>M</a:t>
                      </a:r>
                    </a:p>
                  </a:txBody>
                  <a:tcPr>
                    <a:noFill/>
                  </a:tcPr>
                </a:tc>
                <a:tc>
                  <a:txBody>
                    <a:bodyPr/>
                    <a:lstStyle/>
                    <a:p>
                      <a:r>
                        <a:rPr lang="en-IN" sz="2800" dirty="0">
                          <a:solidFill>
                            <a:sysClr val="windowText" lastClr="000000"/>
                          </a:solidFill>
                        </a:rPr>
                        <a:t>67</a:t>
                      </a:r>
                    </a:p>
                  </a:txBody>
                  <a:tcPr>
                    <a:noFill/>
                  </a:tcPr>
                </a:tc>
                <a:tc>
                  <a:txBody>
                    <a:bodyPr/>
                    <a:lstStyle/>
                    <a:p>
                      <a:r>
                        <a:rPr lang="en-IN" sz="2800" dirty="0">
                          <a:solidFill>
                            <a:sysClr val="windowText" lastClr="000000"/>
                          </a:solidFill>
                        </a:rPr>
                        <a:t>Sick</a:t>
                      </a:r>
                    </a:p>
                  </a:txBody>
                  <a:tcPr>
                    <a:noFill/>
                  </a:tcPr>
                </a:tc>
                <a:extLst>
                  <a:ext uri="{0D108BD9-81ED-4DB2-BD59-A6C34878D82A}">
                    <a16:rowId xmlns:a16="http://schemas.microsoft.com/office/drawing/2014/main" val="1823960404"/>
                  </a:ext>
                </a:extLst>
              </a:tr>
              <a:tr h="523500">
                <a:tc>
                  <a:txBody>
                    <a:bodyPr/>
                    <a:lstStyle/>
                    <a:p>
                      <a:r>
                        <a:rPr lang="en-IN" sz="2800" dirty="0">
                          <a:solidFill>
                            <a:sysClr val="windowText" lastClr="000000"/>
                          </a:solidFill>
                        </a:rPr>
                        <a:t>F</a:t>
                      </a:r>
                    </a:p>
                  </a:txBody>
                  <a:tcPr>
                    <a:noFill/>
                  </a:tcPr>
                </a:tc>
                <a:tc>
                  <a:txBody>
                    <a:bodyPr/>
                    <a:lstStyle/>
                    <a:p>
                      <a:r>
                        <a:rPr lang="en-IN" sz="2800" dirty="0">
                          <a:solidFill>
                            <a:sysClr val="windowText" lastClr="000000"/>
                          </a:solidFill>
                        </a:rPr>
                        <a:t>55</a:t>
                      </a:r>
                    </a:p>
                  </a:txBody>
                  <a:tcPr>
                    <a:noFill/>
                  </a:tcPr>
                </a:tc>
                <a:tc>
                  <a:txBody>
                    <a:bodyPr/>
                    <a:lstStyle/>
                    <a:p>
                      <a:r>
                        <a:rPr lang="en-IN" sz="2800" dirty="0">
                          <a:solidFill>
                            <a:sysClr val="windowText" lastClr="000000"/>
                          </a:solidFill>
                        </a:rPr>
                        <a:t>Healthy</a:t>
                      </a:r>
                    </a:p>
                  </a:txBody>
                  <a:tcPr>
                    <a:noFill/>
                  </a:tcPr>
                </a:tc>
                <a:extLst>
                  <a:ext uri="{0D108BD9-81ED-4DB2-BD59-A6C34878D82A}">
                    <a16:rowId xmlns:a16="http://schemas.microsoft.com/office/drawing/2014/main" val="1374764767"/>
                  </a:ext>
                </a:extLst>
              </a:tr>
              <a:tr h="523500">
                <a:tc>
                  <a:txBody>
                    <a:bodyPr/>
                    <a:lstStyle/>
                    <a:p>
                      <a:r>
                        <a:rPr lang="en-IN" sz="2800" dirty="0">
                          <a:solidFill>
                            <a:sysClr val="windowText" lastClr="000000"/>
                          </a:solidFill>
                        </a:rPr>
                        <a:t>M</a:t>
                      </a:r>
                    </a:p>
                  </a:txBody>
                  <a:tcPr>
                    <a:noFill/>
                  </a:tcPr>
                </a:tc>
                <a:tc>
                  <a:txBody>
                    <a:bodyPr/>
                    <a:lstStyle/>
                    <a:p>
                      <a:r>
                        <a:rPr lang="en-IN" sz="2800" dirty="0">
                          <a:solidFill>
                            <a:sysClr val="windowText" lastClr="000000"/>
                          </a:solidFill>
                        </a:rPr>
                        <a:t>49</a:t>
                      </a:r>
                    </a:p>
                  </a:txBody>
                  <a:tcPr>
                    <a:noFill/>
                  </a:tcPr>
                </a:tc>
                <a:tc>
                  <a:txBody>
                    <a:bodyPr/>
                    <a:lstStyle/>
                    <a:p>
                      <a:r>
                        <a:rPr lang="en-IN" sz="2800" dirty="0">
                          <a:solidFill>
                            <a:sysClr val="windowText" lastClr="000000"/>
                          </a:solidFill>
                        </a:rPr>
                        <a:t>Healthy</a:t>
                      </a:r>
                    </a:p>
                  </a:txBody>
                  <a:tcPr>
                    <a:noFill/>
                  </a:tcPr>
                </a:tc>
                <a:extLst>
                  <a:ext uri="{0D108BD9-81ED-4DB2-BD59-A6C34878D82A}">
                    <a16:rowId xmlns:a16="http://schemas.microsoft.com/office/drawing/2014/main" val="515260065"/>
                  </a:ext>
                </a:extLst>
              </a:tr>
              <a:tr h="523500">
                <a:tc>
                  <a:txBody>
                    <a:bodyPr/>
                    <a:lstStyle/>
                    <a:p>
                      <a:r>
                        <a:rPr lang="en-IN" sz="2800" dirty="0">
                          <a:solidFill>
                            <a:sysClr val="windowText" lastClr="000000"/>
                          </a:solidFill>
                        </a:rPr>
                        <a:t>F</a:t>
                      </a:r>
                    </a:p>
                  </a:txBody>
                  <a:tcPr>
                    <a:noFill/>
                  </a:tcPr>
                </a:tc>
                <a:tc>
                  <a:txBody>
                    <a:bodyPr/>
                    <a:lstStyle/>
                    <a:p>
                      <a:r>
                        <a:rPr lang="en-IN" sz="2800" dirty="0">
                          <a:solidFill>
                            <a:sysClr val="windowText" lastClr="000000"/>
                          </a:solidFill>
                        </a:rPr>
                        <a:t>32</a:t>
                      </a:r>
                    </a:p>
                  </a:txBody>
                  <a:tcPr>
                    <a:noFill/>
                  </a:tcPr>
                </a:tc>
                <a:tc>
                  <a:txBody>
                    <a:bodyPr/>
                    <a:lstStyle/>
                    <a:p>
                      <a:r>
                        <a:rPr lang="en-IN" sz="2800" dirty="0">
                          <a:solidFill>
                            <a:sysClr val="windowText" lastClr="000000"/>
                          </a:solidFill>
                        </a:rPr>
                        <a:t>Sick</a:t>
                      </a:r>
                    </a:p>
                  </a:txBody>
                  <a:tcPr>
                    <a:noFill/>
                  </a:tcPr>
                </a:tc>
                <a:extLst>
                  <a:ext uri="{0D108BD9-81ED-4DB2-BD59-A6C34878D82A}">
                    <a16:rowId xmlns:a16="http://schemas.microsoft.com/office/drawing/2014/main" val="1316619005"/>
                  </a:ext>
                </a:extLst>
              </a:tr>
            </a:tbl>
          </a:graphicData>
        </a:graphic>
      </p:graphicFrame>
      <p:sp>
        <p:nvSpPr>
          <p:cNvPr id="14" name="TextBox 13">
            <a:extLst>
              <a:ext uri="{FF2B5EF4-FFF2-40B4-BE49-F238E27FC236}">
                <a16:creationId xmlns:a16="http://schemas.microsoft.com/office/drawing/2014/main" id="{9F3A0A8E-7CCF-FFAD-3DB4-58A1F512CC27}"/>
              </a:ext>
            </a:extLst>
          </p:cNvPr>
          <p:cNvSpPr txBox="1"/>
          <p:nvPr/>
        </p:nvSpPr>
        <p:spPr>
          <a:xfrm>
            <a:off x="267415" y="1074509"/>
            <a:ext cx="10485698" cy="1384995"/>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Unsupervised Learning is a type of machine learning algorithm used to draw inferences from datasets consisting of input data without labelled responses</a:t>
            </a:r>
          </a:p>
        </p:txBody>
      </p:sp>
      <p:sp>
        <p:nvSpPr>
          <p:cNvPr id="15" name="TextBox 14">
            <a:extLst>
              <a:ext uri="{FF2B5EF4-FFF2-40B4-BE49-F238E27FC236}">
                <a16:creationId xmlns:a16="http://schemas.microsoft.com/office/drawing/2014/main" id="{458B1837-0665-9724-2C9A-DEAD96A220E1}"/>
              </a:ext>
            </a:extLst>
          </p:cNvPr>
          <p:cNvSpPr txBox="1"/>
          <p:nvPr/>
        </p:nvSpPr>
        <p:spPr>
          <a:xfrm>
            <a:off x="261064" y="2582614"/>
            <a:ext cx="10485698" cy="1384995"/>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In unsupervised learning algorithms, classification or categorisation is not included in the observation. Divided into two major classes: Clustering and Dimensionality reduction.</a:t>
            </a:r>
          </a:p>
        </p:txBody>
      </p:sp>
      <p:graphicFrame>
        <p:nvGraphicFramePr>
          <p:cNvPr id="17" name="Table 13">
            <a:extLst>
              <a:ext uri="{FF2B5EF4-FFF2-40B4-BE49-F238E27FC236}">
                <a16:creationId xmlns:a16="http://schemas.microsoft.com/office/drawing/2014/main" id="{4E00F2F7-F4E3-5588-E9D7-202A0E9EF786}"/>
              </a:ext>
            </a:extLst>
          </p:cNvPr>
          <p:cNvGraphicFramePr>
            <a:graphicFrameLocks noGrp="1"/>
          </p:cNvGraphicFramePr>
          <p:nvPr>
            <p:extLst>
              <p:ext uri="{D42A27DB-BD31-4B8C-83A1-F6EECF244321}">
                <p14:modId xmlns:p14="http://schemas.microsoft.com/office/powerpoint/2010/main" val="3618141447"/>
              </p:ext>
            </p:extLst>
          </p:nvPr>
        </p:nvGraphicFramePr>
        <p:xfrm>
          <a:off x="3661788" y="4088409"/>
          <a:ext cx="5231076" cy="2641980"/>
        </p:xfrm>
        <a:graphic>
          <a:graphicData uri="http://schemas.openxmlformats.org/drawingml/2006/table">
            <a:tbl>
              <a:tblPr firstRow="1" bandRow="1">
                <a:tableStyleId>{74C1A8A3-306A-4EB7-A6B1-4F7E0EB9C5D6}</a:tableStyleId>
              </a:tblPr>
              <a:tblGrid>
                <a:gridCol w="2615538">
                  <a:extLst>
                    <a:ext uri="{9D8B030D-6E8A-4147-A177-3AD203B41FA5}">
                      <a16:colId xmlns:a16="http://schemas.microsoft.com/office/drawing/2014/main" val="2348602422"/>
                    </a:ext>
                  </a:extLst>
                </a:gridCol>
                <a:gridCol w="2615538">
                  <a:extLst>
                    <a:ext uri="{9D8B030D-6E8A-4147-A177-3AD203B41FA5}">
                      <a16:colId xmlns:a16="http://schemas.microsoft.com/office/drawing/2014/main" val="1036363770"/>
                    </a:ext>
                  </a:extLst>
                </a:gridCol>
              </a:tblGrid>
              <a:tr h="440330">
                <a:tc>
                  <a:txBody>
                    <a:bodyPr/>
                    <a:lstStyle/>
                    <a:p>
                      <a:r>
                        <a:rPr lang="en-IN" sz="2000" dirty="0">
                          <a:solidFill>
                            <a:sysClr val="windowText" lastClr="000000"/>
                          </a:solidFill>
                        </a:rPr>
                        <a:t>Gender</a:t>
                      </a:r>
                    </a:p>
                  </a:txBody>
                  <a:tcPr>
                    <a:noFill/>
                  </a:tcPr>
                </a:tc>
                <a:tc>
                  <a:txBody>
                    <a:bodyPr/>
                    <a:lstStyle/>
                    <a:p>
                      <a:r>
                        <a:rPr lang="en-IN" sz="2000" dirty="0">
                          <a:solidFill>
                            <a:sysClr val="windowText" lastClr="000000"/>
                          </a:solidFill>
                        </a:rPr>
                        <a:t>Age</a:t>
                      </a:r>
                    </a:p>
                  </a:txBody>
                  <a:tcPr>
                    <a:noFill/>
                  </a:tcPr>
                </a:tc>
                <a:extLst>
                  <a:ext uri="{0D108BD9-81ED-4DB2-BD59-A6C34878D82A}">
                    <a16:rowId xmlns:a16="http://schemas.microsoft.com/office/drawing/2014/main" val="3448424411"/>
                  </a:ext>
                </a:extLst>
              </a:tr>
              <a:tr h="440330">
                <a:tc>
                  <a:txBody>
                    <a:bodyPr/>
                    <a:lstStyle/>
                    <a:p>
                      <a:r>
                        <a:rPr lang="en-IN" sz="2000" dirty="0">
                          <a:solidFill>
                            <a:sysClr val="windowText" lastClr="000000"/>
                          </a:solidFill>
                        </a:rPr>
                        <a:t>M</a:t>
                      </a:r>
                    </a:p>
                  </a:txBody>
                  <a:tcPr>
                    <a:noFill/>
                  </a:tcPr>
                </a:tc>
                <a:tc>
                  <a:txBody>
                    <a:bodyPr/>
                    <a:lstStyle/>
                    <a:p>
                      <a:r>
                        <a:rPr lang="en-IN" sz="2000" dirty="0">
                          <a:solidFill>
                            <a:sysClr val="windowText" lastClr="000000"/>
                          </a:solidFill>
                        </a:rPr>
                        <a:t>48</a:t>
                      </a:r>
                    </a:p>
                  </a:txBody>
                  <a:tcPr>
                    <a:noFill/>
                  </a:tcPr>
                </a:tc>
                <a:extLst>
                  <a:ext uri="{0D108BD9-81ED-4DB2-BD59-A6C34878D82A}">
                    <a16:rowId xmlns:a16="http://schemas.microsoft.com/office/drawing/2014/main" val="853083843"/>
                  </a:ext>
                </a:extLst>
              </a:tr>
              <a:tr h="440330">
                <a:tc>
                  <a:txBody>
                    <a:bodyPr/>
                    <a:lstStyle/>
                    <a:p>
                      <a:r>
                        <a:rPr lang="en-IN" sz="2000" dirty="0">
                          <a:solidFill>
                            <a:sysClr val="windowText" lastClr="000000"/>
                          </a:solidFill>
                        </a:rPr>
                        <a:t>M</a:t>
                      </a:r>
                    </a:p>
                  </a:txBody>
                  <a:tcPr>
                    <a:noFill/>
                  </a:tcPr>
                </a:tc>
                <a:tc>
                  <a:txBody>
                    <a:bodyPr/>
                    <a:lstStyle/>
                    <a:p>
                      <a:r>
                        <a:rPr lang="en-IN" sz="2000" dirty="0">
                          <a:solidFill>
                            <a:sysClr val="windowText" lastClr="000000"/>
                          </a:solidFill>
                        </a:rPr>
                        <a:t>67</a:t>
                      </a:r>
                    </a:p>
                  </a:txBody>
                  <a:tcPr>
                    <a:noFill/>
                  </a:tcPr>
                </a:tc>
                <a:extLst>
                  <a:ext uri="{0D108BD9-81ED-4DB2-BD59-A6C34878D82A}">
                    <a16:rowId xmlns:a16="http://schemas.microsoft.com/office/drawing/2014/main" val="1823960404"/>
                  </a:ext>
                </a:extLst>
              </a:tr>
              <a:tr h="440330">
                <a:tc>
                  <a:txBody>
                    <a:bodyPr/>
                    <a:lstStyle/>
                    <a:p>
                      <a:r>
                        <a:rPr lang="en-IN" sz="2000" dirty="0">
                          <a:solidFill>
                            <a:sysClr val="windowText" lastClr="000000"/>
                          </a:solidFill>
                        </a:rPr>
                        <a:t>F</a:t>
                      </a:r>
                    </a:p>
                  </a:txBody>
                  <a:tcPr>
                    <a:noFill/>
                  </a:tcPr>
                </a:tc>
                <a:tc>
                  <a:txBody>
                    <a:bodyPr/>
                    <a:lstStyle/>
                    <a:p>
                      <a:r>
                        <a:rPr lang="en-IN" sz="2000" dirty="0">
                          <a:solidFill>
                            <a:sysClr val="windowText" lastClr="000000"/>
                          </a:solidFill>
                        </a:rPr>
                        <a:t>55</a:t>
                      </a:r>
                    </a:p>
                  </a:txBody>
                  <a:tcPr>
                    <a:noFill/>
                  </a:tcPr>
                </a:tc>
                <a:extLst>
                  <a:ext uri="{0D108BD9-81ED-4DB2-BD59-A6C34878D82A}">
                    <a16:rowId xmlns:a16="http://schemas.microsoft.com/office/drawing/2014/main" val="1374764767"/>
                  </a:ext>
                </a:extLst>
              </a:tr>
              <a:tr h="440330">
                <a:tc>
                  <a:txBody>
                    <a:bodyPr/>
                    <a:lstStyle/>
                    <a:p>
                      <a:r>
                        <a:rPr lang="en-IN" sz="2000" dirty="0">
                          <a:solidFill>
                            <a:sysClr val="windowText" lastClr="000000"/>
                          </a:solidFill>
                        </a:rPr>
                        <a:t>M</a:t>
                      </a:r>
                    </a:p>
                  </a:txBody>
                  <a:tcPr>
                    <a:noFill/>
                  </a:tcPr>
                </a:tc>
                <a:tc>
                  <a:txBody>
                    <a:bodyPr/>
                    <a:lstStyle/>
                    <a:p>
                      <a:r>
                        <a:rPr lang="en-IN" sz="2000" dirty="0">
                          <a:solidFill>
                            <a:sysClr val="windowText" lastClr="000000"/>
                          </a:solidFill>
                        </a:rPr>
                        <a:t>49</a:t>
                      </a:r>
                    </a:p>
                  </a:txBody>
                  <a:tcPr>
                    <a:noFill/>
                  </a:tcPr>
                </a:tc>
                <a:extLst>
                  <a:ext uri="{0D108BD9-81ED-4DB2-BD59-A6C34878D82A}">
                    <a16:rowId xmlns:a16="http://schemas.microsoft.com/office/drawing/2014/main" val="515260065"/>
                  </a:ext>
                </a:extLst>
              </a:tr>
              <a:tr h="440330">
                <a:tc>
                  <a:txBody>
                    <a:bodyPr/>
                    <a:lstStyle/>
                    <a:p>
                      <a:r>
                        <a:rPr lang="en-IN" sz="2000" dirty="0">
                          <a:solidFill>
                            <a:sysClr val="windowText" lastClr="000000"/>
                          </a:solidFill>
                        </a:rPr>
                        <a:t>F</a:t>
                      </a:r>
                    </a:p>
                  </a:txBody>
                  <a:tcPr>
                    <a:noFill/>
                  </a:tcPr>
                </a:tc>
                <a:tc>
                  <a:txBody>
                    <a:bodyPr/>
                    <a:lstStyle/>
                    <a:p>
                      <a:r>
                        <a:rPr lang="en-IN" sz="2000" dirty="0">
                          <a:solidFill>
                            <a:sysClr val="windowText" lastClr="000000"/>
                          </a:solidFill>
                        </a:rPr>
                        <a:t>32</a:t>
                      </a:r>
                    </a:p>
                  </a:txBody>
                  <a:tcPr>
                    <a:noFill/>
                  </a:tcPr>
                </a:tc>
                <a:extLst>
                  <a:ext uri="{0D108BD9-81ED-4DB2-BD59-A6C34878D82A}">
                    <a16:rowId xmlns:a16="http://schemas.microsoft.com/office/drawing/2014/main" val="1316619005"/>
                  </a:ext>
                </a:extLst>
              </a:tr>
            </a:tbl>
          </a:graphicData>
        </a:graphic>
      </p:graphicFrame>
      <p:sp>
        <p:nvSpPr>
          <p:cNvPr id="18" name="TextBox 17">
            <a:extLst>
              <a:ext uri="{FF2B5EF4-FFF2-40B4-BE49-F238E27FC236}">
                <a16:creationId xmlns:a16="http://schemas.microsoft.com/office/drawing/2014/main" id="{547100D5-0EF9-8A59-203B-9AF51541A52D}"/>
              </a:ext>
            </a:extLst>
          </p:cNvPr>
          <p:cNvSpPr txBox="1"/>
          <p:nvPr/>
        </p:nvSpPr>
        <p:spPr>
          <a:xfrm>
            <a:off x="-11568985" y="1074509"/>
            <a:ext cx="10485698" cy="1384995"/>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Semi-supervised Learning is an approach in machine learning that combines small labelled data with a large amount of unlabelled data during training.</a:t>
            </a:r>
          </a:p>
        </p:txBody>
      </p:sp>
      <p:sp>
        <p:nvSpPr>
          <p:cNvPr id="19" name="TextBox 18">
            <a:extLst>
              <a:ext uri="{FF2B5EF4-FFF2-40B4-BE49-F238E27FC236}">
                <a16:creationId xmlns:a16="http://schemas.microsoft.com/office/drawing/2014/main" id="{E882D21C-DF7F-F59E-FAC1-A707EF13A85D}"/>
              </a:ext>
            </a:extLst>
          </p:cNvPr>
          <p:cNvSpPr txBox="1"/>
          <p:nvPr/>
        </p:nvSpPr>
        <p:spPr>
          <a:xfrm>
            <a:off x="-11568985" y="2440633"/>
            <a:ext cx="10485698" cy="2246769"/>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The goal of semi-supervised learning is to learn a function that can accurately predict the output variable based on the input variables, similar to supervised learning. However, unlike supervised learning, the algorithm is trained on datasets that contain both labelled and unlabelled data.</a:t>
            </a:r>
          </a:p>
        </p:txBody>
      </p:sp>
    </p:spTree>
    <p:extLst>
      <p:ext uri="{BB962C8B-B14F-4D97-AF65-F5344CB8AC3E}">
        <p14:creationId xmlns:p14="http://schemas.microsoft.com/office/powerpoint/2010/main" val="16933247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ppt_x"/>
                                          </p:val>
                                        </p:tav>
                                        <p:tav tm="100000">
                                          <p:val>
                                            <p:strVal val="#ppt_x"/>
                                          </p:val>
                                        </p:tav>
                                      </p:tavLst>
                                    </p:anim>
                                    <p:anim calcmode="lin" valueType="num">
                                      <p:cBhvr additive="base">
                                        <p:cTn id="8"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AF3BC45-B822-AC15-FEAA-259878C37050}"/>
              </a:ext>
            </a:extLst>
          </p:cNvPr>
          <p:cNvSpPr/>
          <p:nvPr/>
        </p:nvSpPr>
        <p:spPr>
          <a:xfrm>
            <a:off x="20523199" y="0"/>
            <a:ext cx="3060701" cy="6858000"/>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1">
                  <a:lumMod val="40000"/>
                  <a:lumOff val="60000"/>
                </a:schemeClr>
              </a:solidFill>
            </a:endParaRPr>
          </a:p>
        </p:txBody>
      </p:sp>
      <p:sp>
        <p:nvSpPr>
          <p:cNvPr id="5" name="Rectangle 4">
            <a:extLst>
              <a:ext uri="{FF2B5EF4-FFF2-40B4-BE49-F238E27FC236}">
                <a16:creationId xmlns:a16="http://schemas.microsoft.com/office/drawing/2014/main" id="{2A73C119-A170-5E58-7710-C065DF1FA783}"/>
              </a:ext>
            </a:extLst>
          </p:cNvPr>
          <p:cNvSpPr/>
          <p:nvPr/>
        </p:nvSpPr>
        <p:spPr>
          <a:xfrm>
            <a:off x="-14156672" y="218"/>
            <a:ext cx="12213572" cy="6858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accent2">
                  <a:lumMod val="50000"/>
                </a:schemeClr>
              </a:solidFill>
            </a:endParaRPr>
          </a:p>
        </p:txBody>
      </p:sp>
      <p:sp>
        <p:nvSpPr>
          <p:cNvPr id="6" name="Rectangle 5">
            <a:extLst>
              <a:ext uri="{FF2B5EF4-FFF2-40B4-BE49-F238E27FC236}">
                <a16:creationId xmlns:a16="http://schemas.microsoft.com/office/drawing/2014/main" id="{AC1F6FC3-EDC2-2F63-8857-EF7AC175D6D0}"/>
              </a:ext>
            </a:extLst>
          </p:cNvPr>
          <p:cNvSpPr/>
          <p:nvPr/>
        </p:nvSpPr>
        <p:spPr>
          <a:xfrm>
            <a:off x="0" y="0"/>
            <a:ext cx="12192000" cy="6858000"/>
          </a:xfrm>
          <a:prstGeom prst="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E98AF2CB-5784-6D48-5043-2623AE327AEA}"/>
              </a:ext>
            </a:extLst>
          </p:cNvPr>
          <p:cNvSpPr txBox="1"/>
          <p:nvPr/>
        </p:nvSpPr>
        <p:spPr>
          <a:xfrm>
            <a:off x="13954721" y="0"/>
            <a:ext cx="7066358" cy="1200329"/>
          </a:xfrm>
          <a:prstGeom prst="rect">
            <a:avLst/>
          </a:prstGeom>
          <a:noFill/>
        </p:spPr>
        <p:txBody>
          <a:bodyPr wrap="none" rtlCol="0">
            <a:spAutoFit/>
          </a:bodyPr>
          <a:lstStyle/>
          <a:p>
            <a:r>
              <a:rPr lang="en-IN" sz="7200" b="1" i="1" dirty="0">
                <a:effectLst>
                  <a:outerShdw blurRad="38100" dist="38100" dir="2700000" algn="tl">
                    <a:srgbClr val="000000">
                      <a:alpha val="43137"/>
                    </a:srgbClr>
                  </a:outerShdw>
                </a:effectLst>
              </a:rPr>
              <a:t>Machine Learning</a:t>
            </a:r>
          </a:p>
        </p:txBody>
      </p:sp>
      <p:sp>
        <p:nvSpPr>
          <p:cNvPr id="9" name="TextBox 8">
            <a:extLst>
              <a:ext uri="{FF2B5EF4-FFF2-40B4-BE49-F238E27FC236}">
                <a16:creationId xmlns:a16="http://schemas.microsoft.com/office/drawing/2014/main" id="{2850C1AB-FC7A-56D7-0808-F5A11D4DA335}"/>
              </a:ext>
            </a:extLst>
          </p:cNvPr>
          <p:cNvSpPr txBox="1"/>
          <p:nvPr/>
        </p:nvSpPr>
        <p:spPr>
          <a:xfrm>
            <a:off x="-10916977" y="61773"/>
            <a:ext cx="6170948" cy="830997"/>
          </a:xfrm>
          <a:prstGeom prst="rect">
            <a:avLst/>
          </a:prstGeom>
          <a:noFill/>
        </p:spPr>
        <p:txBody>
          <a:bodyPr wrap="square" rtlCol="0">
            <a:spAutoFit/>
          </a:bodyPr>
          <a:lstStyle/>
          <a:p>
            <a:pPr algn="ctr"/>
            <a:r>
              <a:rPr lang="en-IN" sz="4800" b="1" i="1" dirty="0">
                <a:effectLst>
                  <a:outerShdw blurRad="38100" dist="38100" dir="2700000" algn="tl">
                    <a:srgbClr val="000000">
                      <a:alpha val="43137"/>
                    </a:srgbClr>
                  </a:outerShdw>
                </a:effectLst>
              </a:rPr>
              <a:t>Unsupervised Learning</a:t>
            </a:r>
          </a:p>
        </p:txBody>
      </p:sp>
      <p:sp>
        <p:nvSpPr>
          <p:cNvPr id="10" name="TextBox 9">
            <a:extLst>
              <a:ext uri="{FF2B5EF4-FFF2-40B4-BE49-F238E27FC236}">
                <a16:creationId xmlns:a16="http://schemas.microsoft.com/office/drawing/2014/main" id="{A88E6213-D794-1FEE-DE2D-EED877491AB2}"/>
              </a:ext>
            </a:extLst>
          </p:cNvPr>
          <p:cNvSpPr txBox="1"/>
          <p:nvPr/>
        </p:nvSpPr>
        <p:spPr>
          <a:xfrm>
            <a:off x="2907985" y="38100"/>
            <a:ext cx="6376030" cy="707886"/>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Semi-Supervised Learning</a:t>
            </a:r>
          </a:p>
        </p:txBody>
      </p:sp>
      <p:sp>
        <p:nvSpPr>
          <p:cNvPr id="12" name="TextBox 11">
            <a:extLst>
              <a:ext uri="{FF2B5EF4-FFF2-40B4-BE49-F238E27FC236}">
                <a16:creationId xmlns:a16="http://schemas.microsoft.com/office/drawing/2014/main" id="{8248DC00-2F33-1855-7BA5-358EB3115D2C}"/>
              </a:ext>
            </a:extLst>
          </p:cNvPr>
          <p:cNvSpPr txBox="1"/>
          <p:nvPr/>
        </p:nvSpPr>
        <p:spPr>
          <a:xfrm>
            <a:off x="20473023" y="2933918"/>
            <a:ext cx="3060702" cy="1200329"/>
          </a:xfrm>
          <a:prstGeom prst="rect">
            <a:avLst/>
          </a:prstGeom>
          <a:noFill/>
        </p:spPr>
        <p:txBody>
          <a:bodyPr wrap="square" rtlCol="0">
            <a:spAutoFit/>
          </a:bodyPr>
          <a:lstStyle/>
          <a:p>
            <a:pPr algn="ctr"/>
            <a:r>
              <a:rPr lang="en-IN" sz="3600" b="1" i="1" dirty="0">
                <a:effectLst>
                  <a:outerShdw blurRad="38100" dist="38100" dir="2700000" algn="tl">
                    <a:srgbClr val="000000">
                      <a:alpha val="43137"/>
                    </a:srgbClr>
                  </a:outerShdw>
                </a:effectLst>
              </a:rPr>
              <a:t>Reinforcement </a:t>
            </a:r>
          </a:p>
          <a:p>
            <a:pPr algn="ctr"/>
            <a:r>
              <a:rPr lang="en-IN" sz="3600" b="1" i="1" dirty="0">
                <a:effectLst>
                  <a:outerShdw blurRad="38100" dist="38100" dir="2700000" algn="tl">
                    <a:srgbClr val="000000">
                      <a:alpha val="43137"/>
                    </a:srgbClr>
                  </a:outerShdw>
                </a:effectLst>
              </a:rPr>
              <a:t>Learning</a:t>
            </a:r>
          </a:p>
        </p:txBody>
      </p:sp>
      <p:sp>
        <p:nvSpPr>
          <p:cNvPr id="14" name="TextBox 13">
            <a:extLst>
              <a:ext uri="{FF2B5EF4-FFF2-40B4-BE49-F238E27FC236}">
                <a16:creationId xmlns:a16="http://schemas.microsoft.com/office/drawing/2014/main" id="{C77F252C-F238-392A-7BD5-6BDE49C281EA}"/>
              </a:ext>
            </a:extLst>
          </p:cNvPr>
          <p:cNvSpPr txBox="1"/>
          <p:nvPr/>
        </p:nvSpPr>
        <p:spPr>
          <a:xfrm>
            <a:off x="267415" y="1074509"/>
            <a:ext cx="10485698" cy="1384995"/>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Semi-supervised Learning is an approach in machine learning that combines small labelled data with a large amount of unlabelled data during training.</a:t>
            </a:r>
          </a:p>
        </p:txBody>
      </p:sp>
      <p:sp>
        <p:nvSpPr>
          <p:cNvPr id="15" name="TextBox 14">
            <a:extLst>
              <a:ext uri="{FF2B5EF4-FFF2-40B4-BE49-F238E27FC236}">
                <a16:creationId xmlns:a16="http://schemas.microsoft.com/office/drawing/2014/main" id="{82DDE99D-4E30-1011-FFAD-66A574E09EE9}"/>
              </a:ext>
            </a:extLst>
          </p:cNvPr>
          <p:cNvSpPr txBox="1"/>
          <p:nvPr/>
        </p:nvSpPr>
        <p:spPr>
          <a:xfrm>
            <a:off x="267415" y="2440633"/>
            <a:ext cx="10485698" cy="2246769"/>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The goal of semi-supervised learning is to learn a function that can accurately predict the output variable based on the input variables, similar to supervised learning. However, unlike supervised learning, the algorithm is trained on datasets that contain both labelled and unlabelled data.</a:t>
            </a:r>
          </a:p>
        </p:txBody>
      </p:sp>
      <p:sp>
        <p:nvSpPr>
          <p:cNvPr id="16" name="TextBox 15">
            <a:extLst>
              <a:ext uri="{FF2B5EF4-FFF2-40B4-BE49-F238E27FC236}">
                <a16:creationId xmlns:a16="http://schemas.microsoft.com/office/drawing/2014/main" id="{E51ECEDC-0556-1EE4-873C-454C58D5CD7F}"/>
              </a:ext>
            </a:extLst>
          </p:cNvPr>
          <p:cNvSpPr txBox="1"/>
          <p:nvPr/>
        </p:nvSpPr>
        <p:spPr>
          <a:xfrm>
            <a:off x="-11314985" y="1074509"/>
            <a:ext cx="10485698" cy="954107"/>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A reinforcement learning is the problem of getting an agent to act in the world so as to maximise its rewards</a:t>
            </a:r>
          </a:p>
        </p:txBody>
      </p:sp>
      <p:sp>
        <p:nvSpPr>
          <p:cNvPr id="17" name="TextBox 16">
            <a:extLst>
              <a:ext uri="{FF2B5EF4-FFF2-40B4-BE49-F238E27FC236}">
                <a16:creationId xmlns:a16="http://schemas.microsoft.com/office/drawing/2014/main" id="{F777C4F8-60CA-05EF-FE3D-347B8F515A22}"/>
              </a:ext>
            </a:extLst>
          </p:cNvPr>
          <p:cNvSpPr txBox="1"/>
          <p:nvPr/>
        </p:nvSpPr>
        <p:spPr>
          <a:xfrm>
            <a:off x="-11314985" y="2138436"/>
            <a:ext cx="10485698" cy="1384995"/>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A learner is not told what actions to take as in most forms of machine learning, but instead must discover which actions yield the most reward by trying them</a:t>
            </a:r>
          </a:p>
        </p:txBody>
      </p:sp>
    </p:spTree>
    <p:extLst>
      <p:ext uri="{BB962C8B-B14F-4D97-AF65-F5344CB8AC3E}">
        <p14:creationId xmlns:p14="http://schemas.microsoft.com/office/powerpoint/2010/main" val="37950084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AF3BC45-B822-AC15-FEAA-259878C37050}"/>
              </a:ext>
            </a:extLst>
          </p:cNvPr>
          <p:cNvSpPr/>
          <p:nvPr/>
        </p:nvSpPr>
        <p:spPr>
          <a:xfrm>
            <a:off x="0" y="0"/>
            <a:ext cx="12192000" cy="6858000"/>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1">
                  <a:lumMod val="40000"/>
                  <a:lumOff val="60000"/>
                </a:schemeClr>
              </a:solidFill>
            </a:endParaRPr>
          </a:p>
        </p:txBody>
      </p:sp>
      <p:sp>
        <p:nvSpPr>
          <p:cNvPr id="6" name="Rectangle 5">
            <a:extLst>
              <a:ext uri="{FF2B5EF4-FFF2-40B4-BE49-F238E27FC236}">
                <a16:creationId xmlns:a16="http://schemas.microsoft.com/office/drawing/2014/main" id="{AC1F6FC3-EDC2-2F63-8857-EF7AC175D6D0}"/>
              </a:ext>
            </a:extLst>
          </p:cNvPr>
          <p:cNvSpPr/>
          <p:nvPr/>
        </p:nvSpPr>
        <p:spPr>
          <a:xfrm>
            <a:off x="-16306800" y="-114300"/>
            <a:ext cx="12192000" cy="6858000"/>
          </a:xfrm>
          <a:prstGeom prst="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A88E6213-D794-1FEE-DE2D-EED877491AB2}"/>
              </a:ext>
            </a:extLst>
          </p:cNvPr>
          <p:cNvSpPr txBox="1"/>
          <p:nvPr/>
        </p:nvSpPr>
        <p:spPr>
          <a:xfrm>
            <a:off x="-13398815" y="-76200"/>
            <a:ext cx="6376030" cy="707886"/>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Semi-Supervised Learning</a:t>
            </a:r>
          </a:p>
        </p:txBody>
      </p:sp>
      <p:sp>
        <p:nvSpPr>
          <p:cNvPr id="12" name="TextBox 11">
            <a:extLst>
              <a:ext uri="{FF2B5EF4-FFF2-40B4-BE49-F238E27FC236}">
                <a16:creationId xmlns:a16="http://schemas.microsoft.com/office/drawing/2014/main" id="{8248DC00-2F33-1855-7BA5-358EB3115D2C}"/>
              </a:ext>
            </a:extLst>
          </p:cNvPr>
          <p:cNvSpPr txBox="1"/>
          <p:nvPr/>
        </p:nvSpPr>
        <p:spPr>
          <a:xfrm>
            <a:off x="3594722" y="31521"/>
            <a:ext cx="5358778" cy="646331"/>
          </a:xfrm>
          <a:prstGeom prst="rect">
            <a:avLst/>
          </a:prstGeom>
          <a:noFill/>
        </p:spPr>
        <p:txBody>
          <a:bodyPr wrap="square" rtlCol="0">
            <a:spAutoFit/>
          </a:bodyPr>
          <a:lstStyle/>
          <a:p>
            <a:pPr algn="ctr"/>
            <a:r>
              <a:rPr lang="en-IN" sz="3600" b="1" i="1" dirty="0">
                <a:effectLst>
                  <a:outerShdw blurRad="38100" dist="38100" dir="2700000" algn="tl">
                    <a:srgbClr val="000000">
                      <a:alpha val="43137"/>
                    </a:srgbClr>
                  </a:outerShdw>
                </a:effectLst>
              </a:rPr>
              <a:t>Reinforcement Learning</a:t>
            </a:r>
          </a:p>
        </p:txBody>
      </p:sp>
      <p:sp>
        <p:nvSpPr>
          <p:cNvPr id="2" name="TextBox 1">
            <a:extLst>
              <a:ext uri="{FF2B5EF4-FFF2-40B4-BE49-F238E27FC236}">
                <a16:creationId xmlns:a16="http://schemas.microsoft.com/office/drawing/2014/main" id="{EAF68956-4E2B-12AF-78E6-FD54967F8C01}"/>
              </a:ext>
            </a:extLst>
          </p:cNvPr>
          <p:cNvSpPr txBox="1"/>
          <p:nvPr/>
        </p:nvSpPr>
        <p:spPr>
          <a:xfrm>
            <a:off x="267415" y="1074509"/>
            <a:ext cx="10485698" cy="954107"/>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A reinforcement learning is the problem of getting an agent to act in the world so as to maximise its rewards</a:t>
            </a:r>
          </a:p>
        </p:txBody>
      </p:sp>
      <p:sp>
        <p:nvSpPr>
          <p:cNvPr id="3" name="TextBox 2">
            <a:extLst>
              <a:ext uri="{FF2B5EF4-FFF2-40B4-BE49-F238E27FC236}">
                <a16:creationId xmlns:a16="http://schemas.microsoft.com/office/drawing/2014/main" id="{56759395-4FF2-05A3-DDFD-309B20BD9368}"/>
              </a:ext>
            </a:extLst>
          </p:cNvPr>
          <p:cNvSpPr txBox="1"/>
          <p:nvPr/>
        </p:nvSpPr>
        <p:spPr>
          <a:xfrm>
            <a:off x="267415" y="2138436"/>
            <a:ext cx="10485698" cy="1384995"/>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A learner is not told what actions to take as in most forms of machine learning, but instead must discover which actions yield the most reward by trying them</a:t>
            </a:r>
          </a:p>
        </p:txBody>
      </p:sp>
      <p:pic>
        <p:nvPicPr>
          <p:cNvPr id="2050" name="Picture 2" descr="Reinforcement Learning 101. Learn the essentials of Reinforcement… | by  Shweta Bhatt | Towards Data Science">
            <a:extLst>
              <a:ext uri="{FF2B5EF4-FFF2-40B4-BE49-F238E27FC236}">
                <a16:creationId xmlns:a16="http://schemas.microsoft.com/office/drawing/2014/main" id="{3C39B29C-D1AE-50C3-C2A6-A394E431DB6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9087" y="3548831"/>
            <a:ext cx="7403765" cy="32776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44601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ata GIFs | Tenor">
            <a:extLst>
              <a:ext uri="{FF2B5EF4-FFF2-40B4-BE49-F238E27FC236}">
                <a16:creationId xmlns:a16="http://schemas.microsoft.com/office/drawing/2014/main" id="{77D4F516-80BD-1207-C7D5-BD96AD7091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509372"/>
            <a:ext cx="5497286" cy="392306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DE999E9-899C-2416-9B50-1DD95670D984}"/>
              </a:ext>
            </a:extLst>
          </p:cNvPr>
          <p:cNvSpPr txBox="1"/>
          <p:nvPr/>
        </p:nvSpPr>
        <p:spPr>
          <a:xfrm>
            <a:off x="3065546" y="0"/>
            <a:ext cx="6060907" cy="707886"/>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Data in Machine Learning</a:t>
            </a:r>
          </a:p>
        </p:txBody>
      </p:sp>
      <p:sp>
        <p:nvSpPr>
          <p:cNvPr id="3" name="TextBox 2">
            <a:extLst>
              <a:ext uri="{FF2B5EF4-FFF2-40B4-BE49-F238E27FC236}">
                <a16:creationId xmlns:a16="http://schemas.microsoft.com/office/drawing/2014/main" id="{19E7F944-41BC-5137-DCD1-D2900CD69E60}"/>
              </a:ext>
            </a:extLst>
          </p:cNvPr>
          <p:cNvSpPr txBox="1"/>
          <p:nvPr/>
        </p:nvSpPr>
        <p:spPr>
          <a:xfrm>
            <a:off x="7960791" y="1713509"/>
            <a:ext cx="3629166" cy="707886"/>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Labelled Data</a:t>
            </a:r>
          </a:p>
        </p:txBody>
      </p:sp>
      <p:sp>
        <p:nvSpPr>
          <p:cNvPr id="4" name="TextBox 3">
            <a:extLst>
              <a:ext uri="{FF2B5EF4-FFF2-40B4-BE49-F238E27FC236}">
                <a16:creationId xmlns:a16="http://schemas.microsoft.com/office/drawing/2014/main" id="{5596FEC8-34B0-1309-CA4D-7A833A2647CC}"/>
              </a:ext>
            </a:extLst>
          </p:cNvPr>
          <p:cNvSpPr txBox="1"/>
          <p:nvPr/>
        </p:nvSpPr>
        <p:spPr>
          <a:xfrm>
            <a:off x="8142517" y="4621436"/>
            <a:ext cx="3629166" cy="707886"/>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Unlabelled Data</a:t>
            </a:r>
          </a:p>
        </p:txBody>
      </p:sp>
      <p:sp>
        <p:nvSpPr>
          <p:cNvPr id="5" name="Rectangle: Rounded Corners 4">
            <a:extLst>
              <a:ext uri="{FF2B5EF4-FFF2-40B4-BE49-F238E27FC236}">
                <a16:creationId xmlns:a16="http://schemas.microsoft.com/office/drawing/2014/main" id="{EA38B189-DA30-3C3C-7129-283B3AD08068}"/>
              </a:ext>
            </a:extLst>
          </p:cNvPr>
          <p:cNvSpPr/>
          <p:nvPr/>
        </p:nvSpPr>
        <p:spPr>
          <a:xfrm>
            <a:off x="8142517" y="1728137"/>
            <a:ext cx="3265714" cy="707886"/>
          </a:xfrm>
          <a:prstGeom prst="roundRect">
            <a:avLst>
              <a:gd name="adj" fmla="val 47422"/>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24065281-57C0-9217-AA85-8DA4EA96EC32}"/>
              </a:ext>
            </a:extLst>
          </p:cNvPr>
          <p:cNvSpPr/>
          <p:nvPr/>
        </p:nvSpPr>
        <p:spPr>
          <a:xfrm>
            <a:off x="8142517" y="4636064"/>
            <a:ext cx="3629166" cy="707886"/>
          </a:xfrm>
          <a:prstGeom prst="roundRect">
            <a:avLst>
              <a:gd name="adj" fmla="val 47422"/>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8" name="Straight Connector 7">
            <a:extLst>
              <a:ext uri="{FF2B5EF4-FFF2-40B4-BE49-F238E27FC236}">
                <a16:creationId xmlns:a16="http://schemas.microsoft.com/office/drawing/2014/main" id="{EAD6E70A-6917-4991-ACFC-0C38F93B00F9}"/>
              </a:ext>
            </a:extLst>
          </p:cNvPr>
          <p:cNvCxnSpPr>
            <a:cxnSpLocks/>
          </p:cNvCxnSpPr>
          <p:nvPr/>
        </p:nvCxnSpPr>
        <p:spPr>
          <a:xfrm>
            <a:off x="5584372" y="3512807"/>
            <a:ext cx="892628"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AD81DB2-4FBC-4782-D98B-151535A1533C}"/>
              </a:ext>
            </a:extLst>
          </p:cNvPr>
          <p:cNvCxnSpPr/>
          <p:nvPr/>
        </p:nvCxnSpPr>
        <p:spPr>
          <a:xfrm flipV="1">
            <a:off x="6477000" y="1993703"/>
            <a:ext cx="0" cy="1519104"/>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114687D-E079-7C0A-78C4-83ACB800FC12}"/>
              </a:ext>
            </a:extLst>
          </p:cNvPr>
          <p:cNvCxnSpPr/>
          <p:nvPr/>
        </p:nvCxnSpPr>
        <p:spPr>
          <a:xfrm flipV="1">
            <a:off x="6477000" y="3470903"/>
            <a:ext cx="0" cy="1519104"/>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44C6C71-54C7-995C-8BD6-DD323A4A4E8F}"/>
              </a:ext>
            </a:extLst>
          </p:cNvPr>
          <p:cNvCxnSpPr>
            <a:cxnSpLocks/>
          </p:cNvCxnSpPr>
          <p:nvPr/>
        </p:nvCxnSpPr>
        <p:spPr>
          <a:xfrm>
            <a:off x="6444342" y="1993703"/>
            <a:ext cx="1240971"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F7E0C49-DD20-829A-2A53-9FC8A13AB4B9}"/>
              </a:ext>
            </a:extLst>
          </p:cNvPr>
          <p:cNvCxnSpPr>
            <a:cxnSpLocks/>
          </p:cNvCxnSpPr>
          <p:nvPr/>
        </p:nvCxnSpPr>
        <p:spPr>
          <a:xfrm>
            <a:off x="6444342" y="4990007"/>
            <a:ext cx="1240971"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6206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down)">
                                      <p:cBhvr>
                                        <p:cTn id="11" dur="500"/>
                                        <p:tgtEl>
                                          <p:spTgt spid="12"/>
                                        </p:tgtEl>
                                      </p:cBhvr>
                                    </p:animEffect>
                                  </p:childTnLst>
                                </p:cTn>
                              </p:par>
                              <p:par>
                                <p:cTn id="12" presetID="22" presetClass="entr" presetSubtype="1" fill="hold"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up)">
                                      <p:cBhvr>
                                        <p:cTn id="14" dur="500"/>
                                        <p:tgtEl>
                                          <p:spTgt spid="13"/>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left)">
                                      <p:cBhvr>
                                        <p:cTn id="18" dur="500"/>
                                        <p:tgtEl>
                                          <p:spTgt spid="14"/>
                                        </p:tgtEl>
                                      </p:cBhvr>
                                    </p:animEffect>
                                  </p:childTnLst>
                                </p:cTn>
                              </p:par>
                              <p:par>
                                <p:cTn id="19" presetID="22" presetClass="entr" presetSubtype="8"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wipe(left)">
                                      <p:cBhvr>
                                        <p:cTn id="21" dur="500"/>
                                        <p:tgtEl>
                                          <p:spTgt spid="16"/>
                                        </p:tgtEl>
                                      </p:cBhvr>
                                    </p:animEffect>
                                  </p:childTnLst>
                                </p:cTn>
                              </p:par>
                            </p:childTnLst>
                          </p:cTn>
                        </p:par>
                        <p:par>
                          <p:cTn id="22" fill="hold">
                            <p:stCondLst>
                              <p:cond delay="1500"/>
                            </p:stCondLst>
                            <p:childTnLst>
                              <p:par>
                                <p:cTn id="23" presetID="2" presetClass="entr" presetSubtype="2" fill="hold" grpId="0" nodeType="afterEffect">
                                  <p:stCondLst>
                                    <p:cond delay="0"/>
                                  </p:stCondLst>
                                  <p:childTnLst>
                                    <p:set>
                                      <p:cBhvr>
                                        <p:cTn id="24" dur="1" fill="hold">
                                          <p:stCondLst>
                                            <p:cond delay="0"/>
                                          </p:stCondLst>
                                        </p:cTn>
                                        <p:tgtEl>
                                          <p:spTgt spid="3"/>
                                        </p:tgtEl>
                                        <p:attrNameLst>
                                          <p:attrName>style.visibility</p:attrName>
                                        </p:attrNameLst>
                                      </p:cBhvr>
                                      <p:to>
                                        <p:strVal val="visible"/>
                                      </p:to>
                                    </p:set>
                                    <p:anim calcmode="lin" valueType="num">
                                      <p:cBhvr additive="base">
                                        <p:cTn id="25" dur="500" fill="hold"/>
                                        <p:tgtEl>
                                          <p:spTgt spid="3"/>
                                        </p:tgtEl>
                                        <p:attrNameLst>
                                          <p:attrName>ppt_x</p:attrName>
                                        </p:attrNameLst>
                                      </p:cBhvr>
                                      <p:tavLst>
                                        <p:tav tm="0">
                                          <p:val>
                                            <p:strVal val="1+#ppt_w/2"/>
                                          </p:val>
                                        </p:tav>
                                        <p:tav tm="100000">
                                          <p:val>
                                            <p:strVal val="#ppt_x"/>
                                          </p:val>
                                        </p:tav>
                                      </p:tavLst>
                                    </p:anim>
                                    <p:anim calcmode="lin" valueType="num">
                                      <p:cBhvr additive="base">
                                        <p:cTn id="26" dur="500" fill="hold"/>
                                        <p:tgtEl>
                                          <p:spTgt spid="3"/>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0"/>
                                  </p:stCondLst>
                                  <p:childTnLst>
                                    <p:set>
                                      <p:cBhvr>
                                        <p:cTn id="28" dur="1" fill="hold">
                                          <p:stCondLst>
                                            <p:cond delay="0"/>
                                          </p:stCondLst>
                                        </p:cTn>
                                        <p:tgtEl>
                                          <p:spTgt spid="5"/>
                                        </p:tgtEl>
                                        <p:attrNameLst>
                                          <p:attrName>style.visibility</p:attrName>
                                        </p:attrNameLst>
                                      </p:cBhvr>
                                      <p:to>
                                        <p:strVal val="visible"/>
                                      </p:to>
                                    </p:set>
                                    <p:anim calcmode="lin" valueType="num">
                                      <p:cBhvr additive="base">
                                        <p:cTn id="29" dur="500" fill="hold"/>
                                        <p:tgtEl>
                                          <p:spTgt spid="5"/>
                                        </p:tgtEl>
                                        <p:attrNameLst>
                                          <p:attrName>ppt_x</p:attrName>
                                        </p:attrNameLst>
                                      </p:cBhvr>
                                      <p:tavLst>
                                        <p:tav tm="0">
                                          <p:val>
                                            <p:strVal val="1+#ppt_w/2"/>
                                          </p:val>
                                        </p:tav>
                                        <p:tav tm="100000">
                                          <p:val>
                                            <p:strVal val="#ppt_x"/>
                                          </p:val>
                                        </p:tav>
                                      </p:tavLst>
                                    </p:anim>
                                    <p:anim calcmode="lin" valueType="num">
                                      <p:cBhvr additive="base">
                                        <p:cTn id="30" dur="500" fill="hold"/>
                                        <p:tgtEl>
                                          <p:spTgt spid="5"/>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 calcmode="lin" valueType="num">
                                      <p:cBhvr additive="base">
                                        <p:cTn id="33" dur="500" fill="hold"/>
                                        <p:tgtEl>
                                          <p:spTgt spid="4"/>
                                        </p:tgtEl>
                                        <p:attrNameLst>
                                          <p:attrName>ppt_x</p:attrName>
                                        </p:attrNameLst>
                                      </p:cBhvr>
                                      <p:tavLst>
                                        <p:tav tm="0">
                                          <p:val>
                                            <p:strVal val="1+#ppt_w/2"/>
                                          </p:val>
                                        </p:tav>
                                        <p:tav tm="100000">
                                          <p:val>
                                            <p:strVal val="#ppt_x"/>
                                          </p:val>
                                        </p:tav>
                                      </p:tavLst>
                                    </p:anim>
                                    <p:anim calcmode="lin" valueType="num">
                                      <p:cBhvr additive="base">
                                        <p:cTn id="34" dur="500" fill="hold"/>
                                        <p:tgtEl>
                                          <p:spTgt spid="4"/>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additive="base">
                                        <p:cTn id="37" dur="500" fill="hold"/>
                                        <p:tgtEl>
                                          <p:spTgt spid="6"/>
                                        </p:tgtEl>
                                        <p:attrNameLst>
                                          <p:attrName>ppt_x</p:attrName>
                                        </p:attrNameLst>
                                      </p:cBhvr>
                                      <p:tavLst>
                                        <p:tav tm="0">
                                          <p:val>
                                            <p:strVal val="1+#ppt_w/2"/>
                                          </p:val>
                                        </p:tav>
                                        <p:tav tm="100000">
                                          <p:val>
                                            <p:strVal val="#ppt_x"/>
                                          </p:val>
                                        </p:tav>
                                      </p:tavLst>
                                    </p:anim>
                                    <p:anim calcmode="lin" valueType="num">
                                      <p:cBhvr additive="base">
                                        <p:cTn id="38"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D3B067-3222-0C6F-E4A3-D500C7C767BE}"/>
              </a:ext>
            </a:extLst>
          </p:cNvPr>
          <p:cNvSpPr txBox="1"/>
          <p:nvPr/>
        </p:nvSpPr>
        <p:spPr>
          <a:xfrm>
            <a:off x="3065546" y="0"/>
            <a:ext cx="6060907" cy="707886"/>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Data in Machine Learning</a:t>
            </a:r>
          </a:p>
        </p:txBody>
      </p:sp>
      <p:sp>
        <p:nvSpPr>
          <p:cNvPr id="3" name="TextBox 2">
            <a:extLst>
              <a:ext uri="{FF2B5EF4-FFF2-40B4-BE49-F238E27FC236}">
                <a16:creationId xmlns:a16="http://schemas.microsoft.com/office/drawing/2014/main" id="{A5E131FF-8C5B-1D94-3242-4F4A0B9ED863}"/>
              </a:ext>
            </a:extLst>
          </p:cNvPr>
          <p:cNvSpPr txBox="1"/>
          <p:nvPr/>
        </p:nvSpPr>
        <p:spPr>
          <a:xfrm>
            <a:off x="468086" y="1665514"/>
            <a:ext cx="3091167" cy="707886"/>
          </a:xfrm>
          <a:prstGeom prst="rect">
            <a:avLst/>
          </a:prstGeom>
          <a:noFill/>
        </p:spPr>
        <p:txBody>
          <a:bodyPr wrap="none" rtlCol="0">
            <a:spAutoFit/>
          </a:bodyPr>
          <a:lstStyle/>
          <a:p>
            <a:r>
              <a:rPr lang="en-IN" sz="4000" b="1" i="1" dirty="0">
                <a:effectLst>
                  <a:outerShdw blurRad="38100" dist="38100" dir="2700000" algn="tl">
                    <a:srgbClr val="000000">
                      <a:alpha val="43137"/>
                    </a:srgbClr>
                  </a:outerShdw>
                </a:effectLst>
              </a:rPr>
              <a:t>Training Data</a:t>
            </a:r>
          </a:p>
        </p:txBody>
      </p:sp>
      <p:sp>
        <p:nvSpPr>
          <p:cNvPr id="4" name="Rectangle: Rounded Corners 3">
            <a:extLst>
              <a:ext uri="{FF2B5EF4-FFF2-40B4-BE49-F238E27FC236}">
                <a16:creationId xmlns:a16="http://schemas.microsoft.com/office/drawing/2014/main" id="{68D1F041-1C66-B1F6-1F39-CB5C9B85FDF2}"/>
              </a:ext>
            </a:extLst>
          </p:cNvPr>
          <p:cNvSpPr/>
          <p:nvPr/>
        </p:nvSpPr>
        <p:spPr>
          <a:xfrm>
            <a:off x="468086" y="1665514"/>
            <a:ext cx="3091167" cy="707886"/>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85C6D000-5E42-4BE5-E7D0-DBD2390A3816}"/>
              </a:ext>
            </a:extLst>
          </p:cNvPr>
          <p:cNvSpPr txBox="1"/>
          <p:nvPr/>
        </p:nvSpPr>
        <p:spPr>
          <a:xfrm>
            <a:off x="4082143" y="2841171"/>
            <a:ext cx="3527889" cy="707886"/>
          </a:xfrm>
          <a:prstGeom prst="rect">
            <a:avLst/>
          </a:prstGeom>
          <a:noFill/>
        </p:spPr>
        <p:txBody>
          <a:bodyPr wrap="none" rtlCol="0">
            <a:spAutoFit/>
          </a:bodyPr>
          <a:lstStyle/>
          <a:p>
            <a:r>
              <a:rPr lang="en-IN" sz="4000" b="1" i="1" dirty="0">
                <a:effectLst>
                  <a:outerShdw blurRad="38100" dist="38100" dir="2700000" algn="tl">
                    <a:srgbClr val="000000">
                      <a:alpha val="43137"/>
                    </a:srgbClr>
                  </a:outerShdw>
                </a:effectLst>
              </a:rPr>
              <a:t>Validation Data</a:t>
            </a:r>
          </a:p>
        </p:txBody>
      </p:sp>
      <p:sp>
        <p:nvSpPr>
          <p:cNvPr id="6" name="Rectangle: Rounded Corners 5">
            <a:extLst>
              <a:ext uri="{FF2B5EF4-FFF2-40B4-BE49-F238E27FC236}">
                <a16:creationId xmlns:a16="http://schemas.microsoft.com/office/drawing/2014/main" id="{73545D3C-30D7-E9E9-71BE-77676406E69C}"/>
              </a:ext>
            </a:extLst>
          </p:cNvPr>
          <p:cNvSpPr/>
          <p:nvPr/>
        </p:nvSpPr>
        <p:spPr>
          <a:xfrm>
            <a:off x="4082143" y="2841171"/>
            <a:ext cx="3527889" cy="707886"/>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223C63BA-E80E-869A-D667-1C096D21EA56}"/>
              </a:ext>
            </a:extLst>
          </p:cNvPr>
          <p:cNvSpPr txBox="1"/>
          <p:nvPr/>
        </p:nvSpPr>
        <p:spPr>
          <a:xfrm>
            <a:off x="8022772" y="4267200"/>
            <a:ext cx="2846292" cy="707886"/>
          </a:xfrm>
          <a:prstGeom prst="rect">
            <a:avLst/>
          </a:prstGeom>
          <a:noFill/>
        </p:spPr>
        <p:txBody>
          <a:bodyPr wrap="none" rtlCol="0">
            <a:spAutoFit/>
          </a:bodyPr>
          <a:lstStyle/>
          <a:p>
            <a:r>
              <a:rPr lang="en-IN" sz="4000" b="1" i="1" dirty="0">
                <a:effectLst>
                  <a:outerShdw blurRad="38100" dist="38100" dir="2700000" algn="tl">
                    <a:srgbClr val="000000">
                      <a:alpha val="43137"/>
                    </a:srgbClr>
                  </a:outerShdw>
                </a:effectLst>
              </a:rPr>
              <a:t>Testing Data</a:t>
            </a:r>
          </a:p>
        </p:txBody>
      </p:sp>
      <p:sp>
        <p:nvSpPr>
          <p:cNvPr id="8" name="Rectangle: Rounded Corners 7">
            <a:extLst>
              <a:ext uri="{FF2B5EF4-FFF2-40B4-BE49-F238E27FC236}">
                <a16:creationId xmlns:a16="http://schemas.microsoft.com/office/drawing/2014/main" id="{9804952A-4485-013E-6935-A2CBBDC3EE08}"/>
              </a:ext>
            </a:extLst>
          </p:cNvPr>
          <p:cNvSpPr/>
          <p:nvPr/>
        </p:nvSpPr>
        <p:spPr>
          <a:xfrm>
            <a:off x="7900334" y="4267200"/>
            <a:ext cx="3091167" cy="707886"/>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0" name="Straight Connector 9">
            <a:extLst>
              <a:ext uri="{FF2B5EF4-FFF2-40B4-BE49-F238E27FC236}">
                <a16:creationId xmlns:a16="http://schemas.microsoft.com/office/drawing/2014/main" id="{FDC1B45F-41CF-3C3E-1250-F292F83CA02E}"/>
              </a:ext>
            </a:extLst>
          </p:cNvPr>
          <p:cNvCxnSpPr>
            <a:stCxn id="2" idx="2"/>
          </p:cNvCxnSpPr>
          <p:nvPr/>
        </p:nvCxnSpPr>
        <p:spPr>
          <a:xfrm flipH="1">
            <a:off x="6095999" y="707886"/>
            <a:ext cx="1" cy="4460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AD6132F-8255-7412-8095-E45AE0BE8F90}"/>
              </a:ext>
            </a:extLst>
          </p:cNvPr>
          <p:cNvCxnSpPr>
            <a:cxnSpLocks/>
          </p:cNvCxnSpPr>
          <p:nvPr/>
        </p:nvCxnSpPr>
        <p:spPr>
          <a:xfrm flipH="1">
            <a:off x="1894114" y="1175657"/>
            <a:ext cx="4201885"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EB27998-6BB6-F42F-E4AB-2C4F3D9F52AB}"/>
              </a:ext>
            </a:extLst>
          </p:cNvPr>
          <p:cNvCxnSpPr>
            <a:cxnSpLocks/>
          </p:cNvCxnSpPr>
          <p:nvPr/>
        </p:nvCxnSpPr>
        <p:spPr>
          <a:xfrm>
            <a:off x="6096000" y="1175657"/>
            <a:ext cx="0" cy="14478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390E7D-1567-A47F-99B7-19BCF4D4B8AC}"/>
              </a:ext>
            </a:extLst>
          </p:cNvPr>
          <p:cNvCxnSpPr>
            <a:cxnSpLocks/>
          </p:cNvCxnSpPr>
          <p:nvPr/>
        </p:nvCxnSpPr>
        <p:spPr>
          <a:xfrm flipH="1" flipV="1">
            <a:off x="6095999" y="1175656"/>
            <a:ext cx="3570516" cy="1"/>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94F8BDD-2C54-0D62-95DA-4383127956BC}"/>
              </a:ext>
            </a:extLst>
          </p:cNvPr>
          <p:cNvCxnSpPr>
            <a:cxnSpLocks/>
          </p:cNvCxnSpPr>
          <p:nvPr/>
        </p:nvCxnSpPr>
        <p:spPr>
          <a:xfrm>
            <a:off x="9644743" y="1175657"/>
            <a:ext cx="0" cy="2623457"/>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6340BFC-96D9-A3BE-B20E-E3428E1C932C}"/>
              </a:ext>
            </a:extLst>
          </p:cNvPr>
          <p:cNvCxnSpPr>
            <a:cxnSpLocks/>
          </p:cNvCxnSpPr>
          <p:nvPr/>
        </p:nvCxnSpPr>
        <p:spPr>
          <a:xfrm flipH="1">
            <a:off x="1915886" y="1175656"/>
            <a:ext cx="1" cy="260943"/>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962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up)">
                                      <p:cBhvr>
                                        <p:cTn id="7" dur="500"/>
                                        <p:tgtEl>
                                          <p:spTgt spid="10"/>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right)">
                                      <p:cBhvr>
                                        <p:cTn id="11" dur="500"/>
                                        <p:tgtEl>
                                          <p:spTgt spid="12"/>
                                        </p:tgtEl>
                                      </p:cBhvr>
                                    </p:animEffect>
                                  </p:childTnLst>
                                </p:cTn>
                              </p:par>
                              <p:par>
                                <p:cTn id="12" presetID="22" presetClass="entr" presetSubtype="8" fill="hold" nodeType="with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wipe(left)">
                                      <p:cBhvr>
                                        <p:cTn id="14" dur="500"/>
                                        <p:tgtEl>
                                          <p:spTgt spid="15"/>
                                        </p:tgtEl>
                                      </p:cBhvr>
                                    </p:animEffect>
                                  </p:childTnLst>
                                </p:cTn>
                              </p:par>
                            </p:childTnLst>
                          </p:cTn>
                        </p:par>
                        <p:par>
                          <p:cTn id="15" fill="hold">
                            <p:stCondLst>
                              <p:cond delay="1000"/>
                            </p:stCondLst>
                            <p:childTnLst>
                              <p:par>
                                <p:cTn id="16" presetID="22" presetClass="entr" presetSubtype="1" fill="hold"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up)">
                                      <p:cBhvr>
                                        <p:cTn id="18" dur="500"/>
                                        <p:tgtEl>
                                          <p:spTgt spid="19"/>
                                        </p:tgtEl>
                                      </p:cBhvr>
                                    </p:animEffect>
                                  </p:childTnLst>
                                </p:cTn>
                              </p:par>
                              <p:par>
                                <p:cTn id="19" presetID="22" presetClass="entr" presetSubtype="1"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up)">
                                      <p:cBhvr>
                                        <p:cTn id="21" dur="500"/>
                                        <p:tgtEl>
                                          <p:spTgt spid="13"/>
                                        </p:tgtEl>
                                      </p:cBhvr>
                                    </p:animEffect>
                                  </p:childTnLst>
                                </p:cTn>
                              </p:par>
                              <p:par>
                                <p:cTn id="22" presetID="22" presetClass="entr" presetSubtype="1" fill="hold"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up)">
                                      <p:cBhvr>
                                        <p:cTn id="24" dur="500"/>
                                        <p:tgtEl>
                                          <p:spTgt spid="16"/>
                                        </p:tgtEl>
                                      </p:cBhvr>
                                    </p:animEffect>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3"/>
                                        </p:tgtEl>
                                        <p:attrNameLst>
                                          <p:attrName>style.visibility</p:attrName>
                                        </p:attrNameLst>
                                      </p:cBhvr>
                                      <p:to>
                                        <p:strVal val="visible"/>
                                      </p:to>
                                    </p:set>
                                    <p:anim calcmode="lin" valueType="num">
                                      <p:cBhvr additive="base">
                                        <p:cTn id="28" dur="500" fill="hold"/>
                                        <p:tgtEl>
                                          <p:spTgt spid="3"/>
                                        </p:tgtEl>
                                        <p:attrNameLst>
                                          <p:attrName>ppt_x</p:attrName>
                                        </p:attrNameLst>
                                      </p:cBhvr>
                                      <p:tavLst>
                                        <p:tav tm="0">
                                          <p:val>
                                            <p:strVal val="#ppt_x"/>
                                          </p:val>
                                        </p:tav>
                                        <p:tav tm="100000">
                                          <p:val>
                                            <p:strVal val="#ppt_x"/>
                                          </p:val>
                                        </p:tav>
                                      </p:tavLst>
                                    </p:anim>
                                    <p:anim calcmode="lin" valueType="num">
                                      <p:cBhvr additive="base">
                                        <p:cTn id="29" dur="500" fill="hold"/>
                                        <p:tgtEl>
                                          <p:spTgt spid="3"/>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4"/>
                                        </p:tgtEl>
                                        <p:attrNameLst>
                                          <p:attrName>style.visibility</p:attrName>
                                        </p:attrNameLst>
                                      </p:cBhvr>
                                      <p:to>
                                        <p:strVal val="visible"/>
                                      </p:to>
                                    </p:set>
                                    <p:anim calcmode="lin" valueType="num">
                                      <p:cBhvr additive="base">
                                        <p:cTn id="32" dur="500" fill="hold"/>
                                        <p:tgtEl>
                                          <p:spTgt spid="4"/>
                                        </p:tgtEl>
                                        <p:attrNameLst>
                                          <p:attrName>ppt_x</p:attrName>
                                        </p:attrNameLst>
                                      </p:cBhvr>
                                      <p:tavLst>
                                        <p:tav tm="0">
                                          <p:val>
                                            <p:strVal val="#ppt_x"/>
                                          </p:val>
                                        </p:tav>
                                        <p:tav tm="100000">
                                          <p:val>
                                            <p:strVal val="#ppt_x"/>
                                          </p:val>
                                        </p:tav>
                                      </p:tavLst>
                                    </p:anim>
                                    <p:anim calcmode="lin" valueType="num">
                                      <p:cBhvr additive="base">
                                        <p:cTn id="33" dur="500" fill="hold"/>
                                        <p:tgtEl>
                                          <p:spTgt spid="4"/>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additive="base">
                                        <p:cTn id="36" dur="500" fill="hold"/>
                                        <p:tgtEl>
                                          <p:spTgt spid="5"/>
                                        </p:tgtEl>
                                        <p:attrNameLst>
                                          <p:attrName>ppt_x</p:attrName>
                                        </p:attrNameLst>
                                      </p:cBhvr>
                                      <p:tavLst>
                                        <p:tav tm="0">
                                          <p:val>
                                            <p:strVal val="#ppt_x"/>
                                          </p:val>
                                        </p:tav>
                                        <p:tav tm="100000">
                                          <p:val>
                                            <p:strVal val="#ppt_x"/>
                                          </p:val>
                                        </p:tav>
                                      </p:tavLst>
                                    </p:anim>
                                    <p:anim calcmode="lin" valueType="num">
                                      <p:cBhvr additive="base">
                                        <p:cTn id="37" dur="500" fill="hold"/>
                                        <p:tgtEl>
                                          <p:spTgt spid="5"/>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fill="hold"/>
                                        <p:tgtEl>
                                          <p:spTgt spid="6"/>
                                        </p:tgtEl>
                                        <p:attrNameLst>
                                          <p:attrName>ppt_x</p:attrName>
                                        </p:attrNameLst>
                                      </p:cBhvr>
                                      <p:tavLst>
                                        <p:tav tm="0">
                                          <p:val>
                                            <p:strVal val="#ppt_x"/>
                                          </p:val>
                                        </p:tav>
                                        <p:tav tm="100000">
                                          <p:val>
                                            <p:strVal val="#ppt_x"/>
                                          </p:val>
                                        </p:tav>
                                      </p:tavLst>
                                    </p:anim>
                                    <p:anim calcmode="lin" valueType="num">
                                      <p:cBhvr additive="base">
                                        <p:cTn id="41" dur="500" fill="hold"/>
                                        <p:tgtEl>
                                          <p:spTgt spid="6"/>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7"/>
                                        </p:tgtEl>
                                        <p:attrNameLst>
                                          <p:attrName>style.visibility</p:attrName>
                                        </p:attrNameLst>
                                      </p:cBhvr>
                                      <p:to>
                                        <p:strVal val="visible"/>
                                      </p:to>
                                    </p:set>
                                    <p:anim calcmode="lin" valueType="num">
                                      <p:cBhvr additive="base">
                                        <p:cTn id="44" dur="500" fill="hold"/>
                                        <p:tgtEl>
                                          <p:spTgt spid="7"/>
                                        </p:tgtEl>
                                        <p:attrNameLst>
                                          <p:attrName>ppt_x</p:attrName>
                                        </p:attrNameLst>
                                      </p:cBhvr>
                                      <p:tavLst>
                                        <p:tav tm="0">
                                          <p:val>
                                            <p:strVal val="#ppt_x"/>
                                          </p:val>
                                        </p:tav>
                                        <p:tav tm="100000">
                                          <p:val>
                                            <p:strVal val="#ppt_x"/>
                                          </p:val>
                                        </p:tav>
                                      </p:tavLst>
                                    </p:anim>
                                    <p:anim calcmode="lin" valueType="num">
                                      <p:cBhvr additive="base">
                                        <p:cTn id="45" dur="500" fill="hold"/>
                                        <p:tgtEl>
                                          <p:spTgt spid="7"/>
                                        </p:tgtEl>
                                        <p:attrNameLst>
                                          <p:attrName>ppt_y</p:attrName>
                                        </p:attrNameLst>
                                      </p:cBhvr>
                                      <p:tavLst>
                                        <p:tav tm="0">
                                          <p:val>
                                            <p:strVal val="1+#ppt_h/2"/>
                                          </p:val>
                                        </p:tav>
                                        <p:tav tm="100000">
                                          <p:val>
                                            <p:strVal val="#ppt_y"/>
                                          </p:val>
                                        </p:tav>
                                      </p:tavLst>
                                    </p:anim>
                                  </p:childTnLst>
                                </p:cTn>
                              </p:par>
                              <p:par>
                                <p:cTn id="46" presetID="2" presetClass="entr" presetSubtype="4" fill="hold" grpId="0" nodeType="withEffect">
                                  <p:stCondLst>
                                    <p:cond delay="0"/>
                                  </p:stCondLst>
                                  <p:childTnLst>
                                    <p:set>
                                      <p:cBhvr>
                                        <p:cTn id="47" dur="1" fill="hold">
                                          <p:stCondLst>
                                            <p:cond delay="0"/>
                                          </p:stCondLst>
                                        </p:cTn>
                                        <p:tgtEl>
                                          <p:spTgt spid="8"/>
                                        </p:tgtEl>
                                        <p:attrNameLst>
                                          <p:attrName>style.visibility</p:attrName>
                                        </p:attrNameLst>
                                      </p:cBhvr>
                                      <p:to>
                                        <p:strVal val="visible"/>
                                      </p:to>
                                    </p:set>
                                    <p:anim calcmode="lin" valueType="num">
                                      <p:cBhvr additive="base">
                                        <p:cTn id="48" dur="500" fill="hold"/>
                                        <p:tgtEl>
                                          <p:spTgt spid="8"/>
                                        </p:tgtEl>
                                        <p:attrNameLst>
                                          <p:attrName>ppt_x</p:attrName>
                                        </p:attrNameLst>
                                      </p:cBhvr>
                                      <p:tavLst>
                                        <p:tav tm="0">
                                          <p:val>
                                            <p:strVal val="#ppt_x"/>
                                          </p:val>
                                        </p:tav>
                                        <p:tav tm="100000">
                                          <p:val>
                                            <p:strVal val="#ppt_x"/>
                                          </p:val>
                                        </p:tav>
                                      </p:tavLst>
                                    </p:anim>
                                    <p:anim calcmode="lin" valueType="num">
                                      <p:cBhvr additive="base">
                                        <p:cTn id="4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p:bldP spid="6" grpId="0" animBg="1"/>
      <p:bldP spid="7" grpId="0"/>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D3B067-3222-0C6F-E4A3-D500C7C767BE}"/>
              </a:ext>
            </a:extLst>
          </p:cNvPr>
          <p:cNvSpPr txBox="1"/>
          <p:nvPr/>
        </p:nvSpPr>
        <p:spPr>
          <a:xfrm>
            <a:off x="3065546" y="0"/>
            <a:ext cx="6060907" cy="707886"/>
          </a:xfrm>
          <a:prstGeom prst="rect">
            <a:avLst/>
          </a:prstGeom>
          <a:noFill/>
        </p:spPr>
        <p:txBody>
          <a:bodyPr wrap="square" rtlCol="0">
            <a:spAutoFit/>
          </a:bodyPr>
          <a:lstStyle/>
          <a:p>
            <a:pPr algn="ctr"/>
            <a:r>
              <a:rPr lang="en-IN" sz="4000" b="1" i="1" dirty="0">
                <a:effectLst>
                  <a:outerShdw blurRad="38100" dist="38100" dir="2700000" algn="tl">
                    <a:srgbClr val="000000">
                      <a:alpha val="43137"/>
                    </a:srgbClr>
                  </a:outerShdw>
                </a:effectLst>
              </a:rPr>
              <a:t>Data in Machine Learning</a:t>
            </a:r>
          </a:p>
        </p:txBody>
      </p:sp>
      <p:sp>
        <p:nvSpPr>
          <p:cNvPr id="3" name="TextBox 2">
            <a:extLst>
              <a:ext uri="{FF2B5EF4-FFF2-40B4-BE49-F238E27FC236}">
                <a16:creationId xmlns:a16="http://schemas.microsoft.com/office/drawing/2014/main" id="{A5E131FF-8C5B-1D94-3242-4F4A0B9ED863}"/>
              </a:ext>
            </a:extLst>
          </p:cNvPr>
          <p:cNvSpPr txBox="1"/>
          <p:nvPr/>
        </p:nvSpPr>
        <p:spPr>
          <a:xfrm>
            <a:off x="468086" y="1665514"/>
            <a:ext cx="3331026" cy="2800767"/>
          </a:xfrm>
          <a:prstGeom prst="rect">
            <a:avLst/>
          </a:prstGeom>
          <a:noFill/>
        </p:spPr>
        <p:txBody>
          <a:bodyPr wrap="square" rtlCol="0">
            <a:spAutoFit/>
          </a:bodyPr>
          <a:lstStyle/>
          <a:p>
            <a:r>
              <a:rPr lang="en-IN" sz="4000" b="1" i="1" dirty="0">
                <a:effectLst>
                  <a:outerShdw blurRad="38100" dist="38100" dir="2700000" algn="tl">
                    <a:srgbClr val="000000">
                      <a:alpha val="43137"/>
                    </a:srgbClr>
                  </a:outerShdw>
                </a:effectLst>
              </a:rPr>
              <a:t>Training Data</a:t>
            </a:r>
          </a:p>
          <a:p>
            <a:endParaRPr lang="en-IN" sz="4000" b="1" i="1" dirty="0">
              <a:effectLst>
                <a:outerShdw blurRad="38100" dist="38100" dir="2700000" algn="tl">
                  <a:srgbClr val="000000">
                    <a:alpha val="43137"/>
                  </a:srgbClr>
                </a:outerShdw>
              </a:effectLst>
            </a:endParaRPr>
          </a:p>
          <a:p>
            <a:r>
              <a:rPr lang="en-IN" sz="3200" i="1" dirty="0">
                <a:effectLst>
                  <a:outerShdw blurRad="38100" dist="38100" dir="2700000" algn="tl">
                    <a:srgbClr val="000000">
                      <a:alpha val="43137"/>
                    </a:srgbClr>
                  </a:outerShdw>
                </a:effectLst>
              </a:rPr>
              <a:t>The data on which you train your model</a:t>
            </a:r>
          </a:p>
        </p:txBody>
      </p:sp>
      <p:sp>
        <p:nvSpPr>
          <p:cNvPr id="4" name="Rectangle: Rounded Corners 3">
            <a:extLst>
              <a:ext uri="{FF2B5EF4-FFF2-40B4-BE49-F238E27FC236}">
                <a16:creationId xmlns:a16="http://schemas.microsoft.com/office/drawing/2014/main" id="{68D1F041-1C66-B1F6-1F39-CB5C9B85FDF2}"/>
              </a:ext>
            </a:extLst>
          </p:cNvPr>
          <p:cNvSpPr/>
          <p:nvPr/>
        </p:nvSpPr>
        <p:spPr>
          <a:xfrm>
            <a:off x="468086" y="1654470"/>
            <a:ext cx="3167741" cy="3004611"/>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85C6D000-5E42-4BE5-E7D0-DBD2390A3816}"/>
              </a:ext>
            </a:extLst>
          </p:cNvPr>
          <p:cNvSpPr txBox="1"/>
          <p:nvPr/>
        </p:nvSpPr>
        <p:spPr>
          <a:xfrm>
            <a:off x="4082143" y="2841171"/>
            <a:ext cx="3527889" cy="707886"/>
          </a:xfrm>
          <a:prstGeom prst="rect">
            <a:avLst/>
          </a:prstGeom>
          <a:noFill/>
        </p:spPr>
        <p:txBody>
          <a:bodyPr wrap="none" rtlCol="0">
            <a:spAutoFit/>
          </a:bodyPr>
          <a:lstStyle/>
          <a:p>
            <a:r>
              <a:rPr lang="en-IN" sz="4000" b="1" i="1" dirty="0">
                <a:effectLst>
                  <a:outerShdw blurRad="38100" dist="38100" dir="2700000" algn="tl">
                    <a:srgbClr val="000000">
                      <a:alpha val="43137"/>
                    </a:srgbClr>
                  </a:outerShdw>
                </a:effectLst>
              </a:rPr>
              <a:t>Validation Data</a:t>
            </a:r>
          </a:p>
        </p:txBody>
      </p:sp>
      <p:sp>
        <p:nvSpPr>
          <p:cNvPr id="6" name="Rectangle: Rounded Corners 5">
            <a:extLst>
              <a:ext uri="{FF2B5EF4-FFF2-40B4-BE49-F238E27FC236}">
                <a16:creationId xmlns:a16="http://schemas.microsoft.com/office/drawing/2014/main" id="{73545D3C-30D7-E9E9-71BE-77676406E69C}"/>
              </a:ext>
            </a:extLst>
          </p:cNvPr>
          <p:cNvSpPr/>
          <p:nvPr/>
        </p:nvSpPr>
        <p:spPr>
          <a:xfrm>
            <a:off x="4082143" y="2841171"/>
            <a:ext cx="3527889" cy="707886"/>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223C63BA-E80E-869A-D667-1C096D21EA56}"/>
              </a:ext>
            </a:extLst>
          </p:cNvPr>
          <p:cNvSpPr txBox="1"/>
          <p:nvPr/>
        </p:nvSpPr>
        <p:spPr>
          <a:xfrm>
            <a:off x="8022772" y="4267200"/>
            <a:ext cx="2846292" cy="707886"/>
          </a:xfrm>
          <a:prstGeom prst="rect">
            <a:avLst/>
          </a:prstGeom>
          <a:noFill/>
        </p:spPr>
        <p:txBody>
          <a:bodyPr wrap="none" rtlCol="0">
            <a:spAutoFit/>
          </a:bodyPr>
          <a:lstStyle/>
          <a:p>
            <a:r>
              <a:rPr lang="en-IN" sz="4000" b="1" i="1" dirty="0">
                <a:effectLst>
                  <a:outerShdw blurRad="38100" dist="38100" dir="2700000" algn="tl">
                    <a:srgbClr val="000000">
                      <a:alpha val="43137"/>
                    </a:srgbClr>
                  </a:outerShdw>
                </a:effectLst>
              </a:rPr>
              <a:t>Testing Data</a:t>
            </a:r>
          </a:p>
        </p:txBody>
      </p:sp>
      <p:sp>
        <p:nvSpPr>
          <p:cNvPr id="8" name="Rectangle: Rounded Corners 7">
            <a:extLst>
              <a:ext uri="{FF2B5EF4-FFF2-40B4-BE49-F238E27FC236}">
                <a16:creationId xmlns:a16="http://schemas.microsoft.com/office/drawing/2014/main" id="{9804952A-4485-013E-6935-A2CBBDC3EE08}"/>
              </a:ext>
            </a:extLst>
          </p:cNvPr>
          <p:cNvSpPr/>
          <p:nvPr/>
        </p:nvSpPr>
        <p:spPr>
          <a:xfrm>
            <a:off x="7900334" y="4267200"/>
            <a:ext cx="3091167" cy="707886"/>
          </a:xfrm>
          <a:prstGeom prst="roundRect">
            <a:avLst/>
          </a:prstGeom>
          <a:solidFill>
            <a:schemeClr val="accent1">
              <a:alpha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0" name="Straight Connector 9">
            <a:extLst>
              <a:ext uri="{FF2B5EF4-FFF2-40B4-BE49-F238E27FC236}">
                <a16:creationId xmlns:a16="http://schemas.microsoft.com/office/drawing/2014/main" id="{FDC1B45F-41CF-3C3E-1250-F292F83CA02E}"/>
              </a:ext>
            </a:extLst>
          </p:cNvPr>
          <p:cNvCxnSpPr>
            <a:stCxn id="2" idx="2"/>
          </p:cNvCxnSpPr>
          <p:nvPr/>
        </p:nvCxnSpPr>
        <p:spPr>
          <a:xfrm flipH="1">
            <a:off x="6095999" y="707886"/>
            <a:ext cx="1" cy="4460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AD6132F-8255-7412-8095-E45AE0BE8F90}"/>
              </a:ext>
            </a:extLst>
          </p:cNvPr>
          <p:cNvCxnSpPr>
            <a:cxnSpLocks/>
          </p:cNvCxnSpPr>
          <p:nvPr/>
        </p:nvCxnSpPr>
        <p:spPr>
          <a:xfrm flipH="1">
            <a:off x="1894114" y="1175657"/>
            <a:ext cx="4201885" cy="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EB27998-6BB6-F42F-E4AB-2C4F3D9F52AB}"/>
              </a:ext>
            </a:extLst>
          </p:cNvPr>
          <p:cNvCxnSpPr>
            <a:cxnSpLocks/>
          </p:cNvCxnSpPr>
          <p:nvPr/>
        </p:nvCxnSpPr>
        <p:spPr>
          <a:xfrm>
            <a:off x="6096000" y="1175657"/>
            <a:ext cx="0" cy="1447800"/>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390E7D-1567-A47F-99B7-19BCF4D4B8AC}"/>
              </a:ext>
            </a:extLst>
          </p:cNvPr>
          <p:cNvCxnSpPr>
            <a:cxnSpLocks/>
          </p:cNvCxnSpPr>
          <p:nvPr/>
        </p:nvCxnSpPr>
        <p:spPr>
          <a:xfrm flipH="1" flipV="1">
            <a:off x="6095999" y="1175656"/>
            <a:ext cx="3570516" cy="1"/>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94F8BDD-2C54-0D62-95DA-4383127956BC}"/>
              </a:ext>
            </a:extLst>
          </p:cNvPr>
          <p:cNvCxnSpPr>
            <a:cxnSpLocks/>
          </p:cNvCxnSpPr>
          <p:nvPr/>
        </p:nvCxnSpPr>
        <p:spPr>
          <a:xfrm>
            <a:off x="9644743" y="1175657"/>
            <a:ext cx="0" cy="2623457"/>
          </a:xfrm>
          <a:prstGeom prst="line">
            <a:avLst/>
          </a:prstGeom>
          <a:ln w="57150"/>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6340BFC-96D9-A3BE-B20E-E3428E1C932C}"/>
              </a:ext>
            </a:extLst>
          </p:cNvPr>
          <p:cNvCxnSpPr>
            <a:cxnSpLocks/>
          </p:cNvCxnSpPr>
          <p:nvPr/>
        </p:nvCxnSpPr>
        <p:spPr>
          <a:xfrm flipH="1">
            <a:off x="1915886" y="1175656"/>
            <a:ext cx="1" cy="260943"/>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90046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353</TotalTime>
  <Words>660</Words>
  <Application>Microsoft Office PowerPoint</Application>
  <PresentationFormat>Widescreen</PresentationFormat>
  <Paragraphs>141</Paragraphs>
  <Slides>13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Satyam Sangeet</dc:creator>
  <cp:lastModifiedBy>Satyam Sangeet</cp:lastModifiedBy>
  <cp:revision>18</cp:revision>
  <dcterms:created xsi:type="dcterms:W3CDTF">2023-09-02T06:01:46Z</dcterms:created>
  <dcterms:modified xsi:type="dcterms:W3CDTF">2023-09-02T11:55:26Z</dcterms:modified>
</cp:coreProperties>
</file>

<file path=docProps/thumbnail.jpeg>
</file>